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9" r:id="rId2"/>
    <p:sldId id="263" r:id="rId3"/>
    <p:sldId id="284" r:id="rId4"/>
    <p:sldId id="285" r:id="rId5"/>
    <p:sldId id="286" r:id="rId6"/>
    <p:sldId id="287" r:id="rId7"/>
    <p:sldId id="283" r:id="rId8"/>
    <p:sldId id="270" r:id="rId9"/>
    <p:sldId id="262" r:id="rId10"/>
    <p:sldId id="260" r:id="rId11"/>
    <p:sldId id="258" r:id="rId12"/>
    <p:sldId id="271" r:id="rId13"/>
    <p:sldId id="272" r:id="rId14"/>
    <p:sldId id="259" r:id="rId15"/>
    <p:sldId id="290" r:id="rId16"/>
    <p:sldId id="288" r:id="rId17"/>
    <p:sldId id="289" r:id="rId18"/>
    <p:sldId id="291" r:id="rId19"/>
    <p:sldId id="275" r:id="rId20"/>
    <p:sldId id="292" r:id="rId21"/>
    <p:sldId id="297" r:id="rId22"/>
    <p:sldId id="312" r:id="rId23"/>
    <p:sldId id="306" r:id="rId24"/>
    <p:sldId id="307" r:id="rId25"/>
    <p:sldId id="308" r:id="rId26"/>
    <p:sldId id="261" r:id="rId27"/>
    <p:sldId id="309" r:id="rId28"/>
    <p:sldId id="273" r:id="rId29"/>
    <p:sldId id="27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864"/>
    <a:srgbClr val="508927"/>
    <a:srgbClr val="699841"/>
    <a:srgbClr val="A1C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47" autoAdjust="0"/>
    <p:restoredTop sz="94660"/>
  </p:normalViewPr>
  <p:slideViewPr>
    <p:cSldViewPr snapToGrid="0">
      <p:cViewPr varScale="1">
        <p:scale>
          <a:sx n="36" d="100"/>
          <a:sy n="36" d="100"/>
        </p:scale>
        <p:origin x="13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cat.org/pt" TargetMode="External"/><Relationship Id="rId3" Type="http://schemas.openxmlformats.org/officeDocument/2006/relationships/hyperlink" Target="https://biblia.pt/" TargetMode="External"/><Relationship Id="rId7" Type="http://schemas.openxmlformats.org/officeDocument/2006/relationships/hyperlink" Target="https://www.passo-a-rezar.ne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breviary.com/m2/letture.php?lang=pt" TargetMode="External"/><Relationship Id="rId5" Type="http://schemas.openxmlformats.org/officeDocument/2006/relationships/hyperlink" Target="https://clicktopray.org/pt-pt/" TargetMode="External"/><Relationship Id="rId4" Type="http://schemas.openxmlformats.org/officeDocument/2006/relationships/hyperlink" Target="http://www.paroquias.org/biblia/" TargetMode="Externa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8.pn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-7Qq3nai4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U0ZsR5sy-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zKifO3W02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9b6dbV3lg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JYZZMrvEV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34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audio" Target="../media/media2.m4a"/><Relationship Id="rId4" Type="http://schemas.microsoft.com/office/2007/relationships/media" Target="../media/media2.m4a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disal.salesianos.pt/index.php/recursos/catequese-em-tempo-de-confinamento" TargetMode="External"/><Relationship Id="rId3" Type="http://schemas.openxmlformats.org/officeDocument/2006/relationships/hyperlink" Target="https://www.4kdownload.com/products/product-videodownloader" TargetMode="External"/><Relationship Id="rId7" Type="http://schemas.openxmlformats.org/officeDocument/2006/relationships/hyperlink" Target="https://catequesematerial.wordpres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user/canaleducris" TargetMode="External"/><Relationship Id="rId5" Type="http://schemas.openxmlformats.org/officeDocument/2006/relationships/hyperlink" Target="https://www.youtube.com/channel/UCUZXYqk8jdpWdoCX5n9RYhQ" TargetMode="External"/><Relationship Id="rId4" Type="http://schemas.openxmlformats.org/officeDocument/2006/relationships/hyperlink" Target="http://www.educris.com/v3/centrorecursos/#qualquer/" TargetMode="Externa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tequese.net/" TargetMode="External"/><Relationship Id="rId3" Type="http://schemas.openxmlformats.org/officeDocument/2006/relationships/hyperlink" Target="https://catequesederendufinho.blogspot.com/p/historias-da-bibli.html" TargetMode="External"/><Relationship Id="rId7" Type="http://schemas.openxmlformats.org/officeDocument/2006/relationships/hyperlink" Target="http://www.paroquias.org/forum/list.php?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aroquias.org/forum/read.php?7,29555" TargetMode="External"/><Relationship Id="rId5" Type="http://schemas.openxmlformats.org/officeDocument/2006/relationships/hyperlink" Target="http://www.findglocal.com/PT/Porto/1919763018105936/Blog-Material-de-Catequese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rezaravida.com/index.php/recursos-para-a-catequese/" TargetMode="External"/><Relationship Id="rId9" Type="http://schemas.openxmlformats.org/officeDocument/2006/relationships/hyperlink" Target="https://www.senhordosocorro.org/index.php?option=com_docman&amp;Itemid=390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musicristo.pt/" TargetMode="External"/><Relationship Id="rId7" Type="http://schemas.openxmlformats.org/officeDocument/2006/relationships/hyperlink" Target="https://www.catequese.net/despertar-da-fe-/canticos/cd-despertar-da-fe:73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ezaravida.com/index.php/musicas-para-a-catequese/" TargetMode="External"/><Relationship Id="rId5" Type="http://schemas.openxmlformats.org/officeDocument/2006/relationships/hyperlink" Target="http://vitaminac.sdpjleiria.com/blog-index/" TargetMode="External"/><Relationship Id="rId4" Type="http://schemas.openxmlformats.org/officeDocument/2006/relationships/hyperlink" Target="https://www.youtube.com/channel/UCm_z713ta-D9MHVs3DhX3d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9D1B991-BCBB-47B8-9725-919B50094A25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63" y="219247"/>
            <a:ext cx="1319837" cy="1146156"/>
          </a:xfrm>
          <a:prstGeom prst="rect">
            <a:avLst/>
          </a:prstGeom>
        </p:spPr>
      </p:pic>
      <p:sp>
        <p:nvSpPr>
          <p:cNvPr id="5" name="Caixa de Texto 2">
            <a:extLst>
              <a:ext uri="{FF2B5EF4-FFF2-40B4-BE49-F238E27FC236}">
                <a16:creationId xmlns:a16="http://schemas.microsoft.com/office/drawing/2014/main" id="{C5680196-1E92-4E1E-A906-FF40C66D7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00455"/>
            <a:ext cx="2100470" cy="40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solidFill>
                  <a:srgbClr val="80000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DIOCESE DE VISEU</a:t>
            </a:r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 de texto 1">
            <a:extLst>
              <a:ext uri="{FF2B5EF4-FFF2-40B4-BE49-F238E27FC236}">
                <a16:creationId xmlns:a16="http://schemas.microsoft.com/office/drawing/2014/main" id="{5A6E0FEB-4D95-47D1-8B7B-D08EAE41B4A9}"/>
              </a:ext>
            </a:extLst>
          </p:cNvPr>
          <p:cNvSpPr txBox="1"/>
          <p:nvPr/>
        </p:nvSpPr>
        <p:spPr>
          <a:xfrm>
            <a:off x="1868136" y="854782"/>
            <a:ext cx="4338974" cy="4483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PT" sz="1200" b="1" cap="small" dirty="0">
                <a:solidFill>
                  <a:srgbClr val="699841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SDEC - Secretariado Diocesano da Educação Cristã</a:t>
            </a:r>
            <a:endParaRPr lang="pt-PT" sz="1600" dirty="0">
              <a:solidFill>
                <a:srgbClr val="6998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050" b="1" i="1" dirty="0">
                <a:solidFill>
                  <a:srgbClr val="699841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Departamento da Catequese da Infância e Adolescência</a:t>
            </a:r>
            <a:endParaRPr lang="pt-PT" sz="1600" dirty="0">
              <a:solidFill>
                <a:srgbClr val="6998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B7A006D0-EE95-45CF-89FC-01A9E1D8C86D}"/>
              </a:ext>
            </a:extLst>
          </p:cNvPr>
          <p:cNvCxnSpPr>
            <a:cxnSpLocks/>
          </p:cNvCxnSpPr>
          <p:nvPr/>
        </p:nvCxnSpPr>
        <p:spPr>
          <a:xfrm>
            <a:off x="1868136" y="854782"/>
            <a:ext cx="2634290" cy="0"/>
          </a:xfrm>
          <a:prstGeom prst="line">
            <a:avLst/>
          </a:prstGeom>
          <a:ln w="15875" cmpd="sng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7FE2053F-029B-4B72-AB4B-056409137240}"/>
              </a:ext>
            </a:extLst>
          </p:cNvPr>
          <p:cNvSpPr txBox="1"/>
          <p:nvPr/>
        </p:nvSpPr>
        <p:spPr>
          <a:xfrm>
            <a:off x="1048277" y="1571333"/>
            <a:ext cx="7152600" cy="4013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2400" b="1" cap="small" dirty="0">
                <a:solidFill>
                  <a:srgbClr val="1F3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Desafios: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P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Implementação</a:t>
            </a:r>
            <a:r>
              <a:rPr lang="pt-P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 Diocese…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P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Como podemos/pensamos… fazer para a implementação…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PT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Organização</a:t>
            </a:r>
            <a:r>
              <a:rPr lang="pt-P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Curso…</a:t>
            </a:r>
          </a:p>
          <a:p>
            <a:pPr>
              <a:lnSpc>
                <a:spcPct val="150000"/>
              </a:lnSpc>
            </a:pPr>
            <a:r>
              <a:rPr lang="pt-P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…por/em Arciprestados…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P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Bolsa de </a:t>
            </a:r>
            <a:r>
              <a:rPr lang="pt-PT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formadores</a:t>
            </a:r>
            <a:r>
              <a:rPr lang="pt-P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……</a:t>
            </a:r>
            <a:endParaRPr lang="pt-PT" sz="2400" dirty="0"/>
          </a:p>
        </p:txBody>
      </p:sp>
      <p:pic>
        <p:nvPicPr>
          <p:cNvPr id="3074" name="Picture 2" descr="300+ Melhores Ideias de Fano | catequese, católico, religioso">
            <a:extLst>
              <a:ext uri="{FF2B5EF4-FFF2-40B4-BE49-F238E27FC236}">
                <a16:creationId xmlns:a16="http://schemas.microsoft.com/office/drawing/2014/main" id="{67CEF599-A02F-4D18-9CE1-1AF5A2872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129" y="0"/>
            <a:ext cx="5532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371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9D1B991-BCBB-47B8-9725-919B50094A25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63" y="219247"/>
            <a:ext cx="1319837" cy="1146156"/>
          </a:xfrm>
          <a:prstGeom prst="rect">
            <a:avLst/>
          </a:prstGeom>
        </p:spPr>
      </p:pic>
      <p:sp>
        <p:nvSpPr>
          <p:cNvPr id="5" name="Caixa de Texto 2">
            <a:extLst>
              <a:ext uri="{FF2B5EF4-FFF2-40B4-BE49-F238E27FC236}">
                <a16:creationId xmlns:a16="http://schemas.microsoft.com/office/drawing/2014/main" id="{C5680196-1E92-4E1E-A906-FF40C66D7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00455"/>
            <a:ext cx="2100470" cy="40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solidFill>
                  <a:srgbClr val="80000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DIOCESE DE VISEU</a:t>
            </a:r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 de texto 1">
            <a:extLst>
              <a:ext uri="{FF2B5EF4-FFF2-40B4-BE49-F238E27FC236}">
                <a16:creationId xmlns:a16="http://schemas.microsoft.com/office/drawing/2014/main" id="{5A6E0FEB-4D95-47D1-8B7B-D08EAE41B4A9}"/>
              </a:ext>
            </a:extLst>
          </p:cNvPr>
          <p:cNvSpPr txBox="1"/>
          <p:nvPr/>
        </p:nvSpPr>
        <p:spPr>
          <a:xfrm>
            <a:off x="1868136" y="854782"/>
            <a:ext cx="4338974" cy="4483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PT" sz="1200" b="1" cap="small" dirty="0">
                <a:solidFill>
                  <a:srgbClr val="699841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SDEC - Secretariado Diocesano da Educação Cristã</a:t>
            </a:r>
            <a:endParaRPr lang="pt-PT" sz="1600" dirty="0">
              <a:solidFill>
                <a:srgbClr val="6998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050" b="1" i="1" dirty="0">
                <a:solidFill>
                  <a:srgbClr val="699841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Departamento da Catequese da Infância e Adolescência</a:t>
            </a:r>
            <a:endParaRPr lang="pt-PT" sz="1600" dirty="0">
              <a:solidFill>
                <a:srgbClr val="6998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B7A006D0-EE95-45CF-89FC-01A9E1D8C86D}"/>
              </a:ext>
            </a:extLst>
          </p:cNvPr>
          <p:cNvCxnSpPr>
            <a:cxnSpLocks/>
          </p:cNvCxnSpPr>
          <p:nvPr/>
        </p:nvCxnSpPr>
        <p:spPr>
          <a:xfrm>
            <a:off x="1868136" y="854782"/>
            <a:ext cx="2634290" cy="0"/>
          </a:xfrm>
          <a:prstGeom prst="line">
            <a:avLst/>
          </a:prstGeom>
          <a:ln w="15875" cmpd="sng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3E670F4B-8E09-4B52-B891-54899B70A556}"/>
              </a:ext>
            </a:extLst>
          </p:cNvPr>
          <p:cNvSpPr txBox="1"/>
          <p:nvPr/>
        </p:nvSpPr>
        <p:spPr>
          <a:xfrm>
            <a:off x="813763" y="1365403"/>
            <a:ext cx="10817860" cy="512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2400" b="1" cap="small" dirty="0">
                <a:solidFill>
                  <a:srgbClr val="1F3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Sites Católicos</a:t>
            </a:r>
            <a:endParaRPr lang="pt-P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P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Bible.com</a:t>
            </a:r>
            <a:r>
              <a:rPr lang="pt-P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t-PT" sz="2400" u="sng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https://www.bible.com/pt</a:t>
            </a:r>
            <a:endParaRPr lang="pt-PT" sz="2400" dirty="0">
              <a:solidFill>
                <a:srgbClr val="1F386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P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Sociedade Bíblica</a:t>
            </a:r>
            <a:r>
              <a:rPr lang="pt-P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t-PT" sz="2400" u="sng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https://biblia.pt/</a:t>
            </a:r>
            <a:endParaRPr lang="pt-PT" sz="2400" dirty="0">
              <a:solidFill>
                <a:srgbClr val="1F386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P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Bíblia Sagrada </a:t>
            </a:r>
            <a:r>
              <a:rPr lang="pt-P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Paroquias.org: </a:t>
            </a:r>
            <a:r>
              <a:rPr lang="pt-PT" sz="2400" u="sng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http://www.paroquias.org/biblia/</a:t>
            </a:r>
            <a:endParaRPr lang="pt-PT" sz="2400" dirty="0">
              <a:solidFill>
                <a:srgbClr val="1F386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PT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Click</a:t>
            </a:r>
            <a:r>
              <a:rPr lang="pt-P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Pray</a:t>
            </a:r>
            <a:r>
              <a:rPr lang="pt-P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Propõe um ritmo de oração em três momentos ao longo do dia: de manhã, durante o dia e à noite. </a:t>
            </a:r>
            <a:r>
              <a:rPr lang="pt-PT" sz="2400" u="sng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https://clicktopray.org/pt-pt/</a:t>
            </a:r>
            <a:endParaRPr lang="pt-PT" sz="2400" dirty="0">
              <a:solidFill>
                <a:srgbClr val="1F386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PT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iBreviary</a:t>
            </a:r>
            <a:r>
              <a:rPr lang="pt-P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Liturgia do dia, das Horas: </a:t>
            </a:r>
            <a:r>
              <a:rPr lang="pt-PT" sz="2000" u="sng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http://www.ibreviary.com/m2/letture.php?lang=pt</a:t>
            </a:r>
            <a:endParaRPr lang="pt-PT" sz="2000" dirty="0">
              <a:solidFill>
                <a:srgbClr val="1F386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P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Passo a Rezar</a:t>
            </a:r>
            <a:r>
              <a:rPr lang="pt-P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.net: </a:t>
            </a:r>
            <a:r>
              <a:rPr lang="pt-PT" sz="2400" u="sng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https://www.passo-a-rezar.net/</a:t>
            </a:r>
            <a:endParaRPr lang="pt-PT" sz="2400" dirty="0">
              <a:solidFill>
                <a:srgbClr val="1F386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YouCat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u="sng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https://www.youcat.org/pt</a:t>
            </a:r>
            <a:endParaRPr lang="pt-PT" sz="2400" dirty="0">
              <a:solidFill>
                <a:srgbClr val="1F386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EDEA7AD-A75C-4EA4-B5D5-D4F39CC68C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98182" y="-29731"/>
            <a:ext cx="2514138" cy="197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33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Lista com aplicativos católicos para smartphones – Santuário e Paróquia de  São Benedito e N.S. do Patrocínio">
            <a:extLst>
              <a:ext uri="{FF2B5EF4-FFF2-40B4-BE49-F238E27FC236}">
                <a16:creationId xmlns:a16="http://schemas.microsoft.com/office/drawing/2014/main" id="{BC1A767E-E469-49A9-B0B2-D684BEB0E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6" y="621943"/>
            <a:ext cx="4505426" cy="252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9D1B991-BCBB-47B8-9725-919B50094A25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63" y="219247"/>
            <a:ext cx="1319837" cy="1146156"/>
          </a:xfrm>
          <a:prstGeom prst="rect">
            <a:avLst/>
          </a:prstGeom>
        </p:spPr>
      </p:pic>
      <p:sp>
        <p:nvSpPr>
          <p:cNvPr id="5" name="Caixa de Texto 2">
            <a:extLst>
              <a:ext uri="{FF2B5EF4-FFF2-40B4-BE49-F238E27FC236}">
                <a16:creationId xmlns:a16="http://schemas.microsoft.com/office/drawing/2014/main" id="{C5680196-1E92-4E1E-A906-FF40C66D7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00455"/>
            <a:ext cx="2100470" cy="40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solidFill>
                  <a:srgbClr val="80000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DIOCESE DE VISEU</a:t>
            </a:r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 de texto 1">
            <a:extLst>
              <a:ext uri="{FF2B5EF4-FFF2-40B4-BE49-F238E27FC236}">
                <a16:creationId xmlns:a16="http://schemas.microsoft.com/office/drawing/2014/main" id="{5A6E0FEB-4D95-47D1-8B7B-D08EAE41B4A9}"/>
              </a:ext>
            </a:extLst>
          </p:cNvPr>
          <p:cNvSpPr txBox="1"/>
          <p:nvPr/>
        </p:nvSpPr>
        <p:spPr>
          <a:xfrm>
            <a:off x="1868136" y="854782"/>
            <a:ext cx="4338974" cy="4483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PT" sz="1200" b="1" cap="small" dirty="0">
                <a:solidFill>
                  <a:srgbClr val="699841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SDEC - Secretariado Diocesano da Educação Cristã</a:t>
            </a:r>
            <a:endParaRPr lang="pt-PT" sz="1600" dirty="0">
              <a:solidFill>
                <a:srgbClr val="6998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050" b="1" i="1" dirty="0">
                <a:solidFill>
                  <a:srgbClr val="699841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Departamento da Catequese da Infância e Adolescência</a:t>
            </a:r>
            <a:endParaRPr lang="pt-PT" sz="1600" dirty="0">
              <a:solidFill>
                <a:srgbClr val="6998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B7A006D0-EE95-45CF-89FC-01A9E1D8C86D}"/>
              </a:ext>
            </a:extLst>
          </p:cNvPr>
          <p:cNvCxnSpPr>
            <a:cxnSpLocks/>
          </p:cNvCxnSpPr>
          <p:nvPr/>
        </p:nvCxnSpPr>
        <p:spPr>
          <a:xfrm>
            <a:off x="1868136" y="854782"/>
            <a:ext cx="2634290" cy="0"/>
          </a:xfrm>
          <a:prstGeom prst="line">
            <a:avLst/>
          </a:prstGeom>
          <a:ln w="15875" cmpd="sng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54F80A84-CA54-4787-8C1A-0DDF30C52D98}"/>
              </a:ext>
            </a:extLst>
          </p:cNvPr>
          <p:cNvSpPr txBox="1"/>
          <p:nvPr/>
        </p:nvSpPr>
        <p:spPr>
          <a:xfrm>
            <a:off x="759742" y="1620501"/>
            <a:ext cx="4452118" cy="3872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2400" b="1" cap="small" dirty="0">
                <a:solidFill>
                  <a:srgbClr val="1F3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Aplicações - </a:t>
            </a:r>
            <a:r>
              <a:rPr lang="pt-PT" sz="2400" b="1" cap="small" dirty="0" err="1">
                <a:solidFill>
                  <a:srgbClr val="1F3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APPs</a:t>
            </a:r>
            <a:r>
              <a:rPr lang="pt-PT" sz="2400" b="1" cap="small" dirty="0">
                <a:solidFill>
                  <a:srgbClr val="1F3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t-PT" sz="2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P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Bíblia Católica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P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Click</a:t>
            </a:r>
            <a:r>
              <a:rPr lang="pt-P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Pray</a:t>
            </a:r>
            <a:r>
              <a:rPr lang="pt-P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P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DoCat</a:t>
            </a:r>
            <a:r>
              <a:rPr lang="pt-P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Como agir? 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P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Dicionário e Manual da Bíblia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P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App da Bíblia para Crianças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CC015B1-F9E2-4661-9834-4C5E0CDF4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8182" y="-29731"/>
            <a:ext cx="2514138" cy="1973598"/>
          </a:xfrm>
          <a:prstGeom prst="rect">
            <a:avLst/>
          </a:prstGeom>
        </p:spPr>
      </p:pic>
      <p:pic>
        <p:nvPicPr>
          <p:cNvPr id="5122" name="Picture 2" descr="Biblia Católica Gratis – Apps no Google Play">
            <a:extLst>
              <a:ext uri="{FF2B5EF4-FFF2-40B4-BE49-F238E27FC236}">
                <a16:creationId xmlns:a16="http://schemas.microsoft.com/office/drawing/2014/main" id="{D69F4FA3-F400-49A5-BDE0-0783B3C8A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893" y="2447174"/>
            <a:ext cx="1059066" cy="105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lick To Pray – Apps no Google Play">
            <a:extLst>
              <a:ext uri="{FF2B5EF4-FFF2-40B4-BE49-F238E27FC236}">
                <a16:creationId xmlns:a16="http://schemas.microsoft.com/office/drawing/2014/main" id="{B0C83C1C-4733-4F57-88ED-81F20E91B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55" y="5653163"/>
            <a:ext cx="2387535" cy="116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OCAT | Doutrina Social da Igreja Católica – Apps no Google Play">
            <a:extLst>
              <a:ext uri="{FF2B5EF4-FFF2-40B4-BE49-F238E27FC236}">
                <a16:creationId xmlns:a16="http://schemas.microsoft.com/office/drawing/2014/main" id="{A8308DBD-978F-4A6F-8BD8-EBC7031FC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45" y="2922826"/>
            <a:ext cx="1669472" cy="166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icionário e Manual da Bíblia – Apps no Google Play">
            <a:extLst>
              <a:ext uri="{FF2B5EF4-FFF2-40B4-BE49-F238E27FC236}">
                <a16:creationId xmlns:a16="http://schemas.microsoft.com/office/drawing/2014/main" id="{96B23496-849E-4E49-A348-680B13958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528" y="3803075"/>
            <a:ext cx="1766453" cy="176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A App da Bíblia para Crianças - A melhor App para crianças! Download  gratuito! | App com histórias em desenho animado para smartphones e tablets  | Android, iPhone, iPad, Android tablets">
            <a:extLst>
              <a:ext uri="{FF2B5EF4-FFF2-40B4-BE49-F238E27FC236}">
                <a16:creationId xmlns:a16="http://schemas.microsoft.com/office/drawing/2014/main" id="{94CAC621-A6E1-4EA3-A9CE-57579C59A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485" y="4896050"/>
            <a:ext cx="2601927" cy="19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167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9D1B991-BCBB-47B8-9725-919B50094A25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63" y="219247"/>
            <a:ext cx="1319837" cy="1146156"/>
          </a:xfrm>
          <a:prstGeom prst="rect">
            <a:avLst/>
          </a:prstGeom>
        </p:spPr>
      </p:pic>
      <p:sp>
        <p:nvSpPr>
          <p:cNvPr id="5" name="Caixa de Texto 2">
            <a:extLst>
              <a:ext uri="{FF2B5EF4-FFF2-40B4-BE49-F238E27FC236}">
                <a16:creationId xmlns:a16="http://schemas.microsoft.com/office/drawing/2014/main" id="{C5680196-1E92-4E1E-A906-FF40C66D7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00455"/>
            <a:ext cx="2100470" cy="40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solidFill>
                  <a:srgbClr val="80000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DIOCESE DE VISEU</a:t>
            </a:r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 de texto 1">
            <a:extLst>
              <a:ext uri="{FF2B5EF4-FFF2-40B4-BE49-F238E27FC236}">
                <a16:creationId xmlns:a16="http://schemas.microsoft.com/office/drawing/2014/main" id="{5A6E0FEB-4D95-47D1-8B7B-D08EAE41B4A9}"/>
              </a:ext>
            </a:extLst>
          </p:cNvPr>
          <p:cNvSpPr txBox="1"/>
          <p:nvPr/>
        </p:nvSpPr>
        <p:spPr>
          <a:xfrm>
            <a:off x="1868136" y="854782"/>
            <a:ext cx="4338974" cy="4483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PT" sz="1200" b="1" cap="small" dirty="0">
                <a:solidFill>
                  <a:srgbClr val="699841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SDEC - Secretariado Diocesano da Educação Cristã</a:t>
            </a:r>
            <a:endParaRPr lang="pt-PT" sz="1600" dirty="0">
              <a:solidFill>
                <a:srgbClr val="6998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050" b="1" i="1" dirty="0">
                <a:solidFill>
                  <a:srgbClr val="699841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Departamento da Catequese da Infância e Adolescência</a:t>
            </a:r>
            <a:endParaRPr lang="pt-PT" sz="1600" dirty="0">
              <a:solidFill>
                <a:srgbClr val="6998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B7A006D0-EE95-45CF-89FC-01A9E1D8C86D}"/>
              </a:ext>
            </a:extLst>
          </p:cNvPr>
          <p:cNvCxnSpPr>
            <a:cxnSpLocks/>
          </p:cNvCxnSpPr>
          <p:nvPr/>
        </p:nvCxnSpPr>
        <p:spPr>
          <a:xfrm>
            <a:off x="1868136" y="854782"/>
            <a:ext cx="2634290" cy="0"/>
          </a:xfrm>
          <a:prstGeom prst="line">
            <a:avLst/>
          </a:prstGeom>
          <a:ln w="15875" cmpd="sng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54F80A84-CA54-4787-8C1A-0DDF30C52D98}"/>
              </a:ext>
            </a:extLst>
          </p:cNvPr>
          <p:cNvSpPr txBox="1"/>
          <p:nvPr/>
        </p:nvSpPr>
        <p:spPr>
          <a:xfrm>
            <a:off x="690383" y="1586882"/>
            <a:ext cx="4547523" cy="4092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P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Evangelho </a:t>
            </a:r>
            <a:r>
              <a:rPr lang="pt-P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Quotodiano</a:t>
            </a:r>
            <a:r>
              <a:rPr lang="pt-P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P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iBreviary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P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Oração do Dia-Faça a sua Prece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P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JOGO “À Procura de Jesus” </a:t>
            </a:r>
          </a:p>
          <a:p>
            <a:pPr marL="342900" indent="-342900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P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Liturgia Diária – Canção Nova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83C1696-5BD5-4FB7-861C-D0F7852E1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182" y="-29731"/>
            <a:ext cx="2514138" cy="1973598"/>
          </a:xfrm>
          <a:prstGeom prst="rect">
            <a:avLst/>
          </a:prstGeom>
        </p:spPr>
      </p:pic>
      <p:pic>
        <p:nvPicPr>
          <p:cNvPr id="6146" name="Picture 2" descr="An error occurred.">
            <a:extLst>
              <a:ext uri="{FF2B5EF4-FFF2-40B4-BE49-F238E27FC236}">
                <a16:creationId xmlns:a16="http://schemas.microsoft.com/office/drawing/2014/main" id="{CBC3D2DA-E577-429C-94D5-2CD666DF6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201" y="570992"/>
            <a:ext cx="1714124" cy="14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Breviary em português com Liturgia das Horas | Igreja Açores">
            <a:extLst>
              <a:ext uri="{FF2B5EF4-FFF2-40B4-BE49-F238E27FC236}">
                <a16:creationId xmlns:a16="http://schemas.microsoft.com/office/drawing/2014/main" id="{8AD19599-5535-4043-9F43-FBEAB280C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09" y="1244162"/>
            <a:ext cx="2206336" cy="147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Oração do Dia - Faça sua Prece – (Android Aplicaciones) — AppAgg">
            <a:extLst>
              <a:ext uri="{FF2B5EF4-FFF2-40B4-BE49-F238E27FC236}">
                <a16:creationId xmlns:a16="http://schemas.microsoft.com/office/drawing/2014/main" id="{5AABD263-BB93-4043-B4C7-93F0B6D9B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969" y="2275456"/>
            <a:ext cx="1489648" cy="264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À Procura de Jesus – Apps no Google Play">
            <a:extLst>
              <a:ext uri="{FF2B5EF4-FFF2-40B4-BE49-F238E27FC236}">
                <a16:creationId xmlns:a16="http://schemas.microsoft.com/office/drawing/2014/main" id="{C4D04F22-8298-4A80-ACFA-5E0CFBEC6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57" y="2951972"/>
            <a:ext cx="4100945" cy="200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Aplicativo Liturgia Diária: O Evangelho do dia">
            <a:extLst>
              <a:ext uri="{FF2B5EF4-FFF2-40B4-BE49-F238E27FC236}">
                <a16:creationId xmlns:a16="http://schemas.microsoft.com/office/drawing/2014/main" id="{D8A1BA7E-A750-41AD-BEAB-A5A2AFE29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745" y="5048671"/>
            <a:ext cx="3996575" cy="183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678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9D1B991-BCBB-47B8-9725-919B50094A25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63" y="219247"/>
            <a:ext cx="1319837" cy="1146156"/>
          </a:xfrm>
          <a:prstGeom prst="rect">
            <a:avLst/>
          </a:prstGeom>
        </p:spPr>
      </p:pic>
      <p:sp>
        <p:nvSpPr>
          <p:cNvPr id="5" name="Caixa de Texto 2">
            <a:extLst>
              <a:ext uri="{FF2B5EF4-FFF2-40B4-BE49-F238E27FC236}">
                <a16:creationId xmlns:a16="http://schemas.microsoft.com/office/drawing/2014/main" id="{C5680196-1E92-4E1E-A906-FF40C66D7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00455"/>
            <a:ext cx="2100470" cy="40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solidFill>
                  <a:srgbClr val="80000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DIOCESE DE VISEU</a:t>
            </a:r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 de texto 1">
            <a:extLst>
              <a:ext uri="{FF2B5EF4-FFF2-40B4-BE49-F238E27FC236}">
                <a16:creationId xmlns:a16="http://schemas.microsoft.com/office/drawing/2014/main" id="{5A6E0FEB-4D95-47D1-8B7B-D08EAE41B4A9}"/>
              </a:ext>
            </a:extLst>
          </p:cNvPr>
          <p:cNvSpPr txBox="1"/>
          <p:nvPr/>
        </p:nvSpPr>
        <p:spPr>
          <a:xfrm>
            <a:off x="1868136" y="854782"/>
            <a:ext cx="4338974" cy="4483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PT" sz="1200" b="1" cap="small" dirty="0">
                <a:solidFill>
                  <a:srgbClr val="699841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SDEC - Secretariado Diocesano da Educação Cristã</a:t>
            </a:r>
            <a:endParaRPr lang="pt-PT" sz="1600" dirty="0">
              <a:solidFill>
                <a:srgbClr val="6998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050" b="1" i="1" dirty="0">
                <a:solidFill>
                  <a:srgbClr val="699841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Departamento da Catequese da Infância e Adolescência</a:t>
            </a:r>
            <a:endParaRPr lang="pt-PT" sz="1600" dirty="0">
              <a:solidFill>
                <a:srgbClr val="6998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B7A006D0-EE95-45CF-89FC-01A9E1D8C86D}"/>
              </a:ext>
            </a:extLst>
          </p:cNvPr>
          <p:cNvCxnSpPr>
            <a:cxnSpLocks/>
          </p:cNvCxnSpPr>
          <p:nvPr/>
        </p:nvCxnSpPr>
        <p:spPr>
          <a:xfrm>
            <a:off x="1868136" y="854782"/>
            <a:ext cx="2634290" cy="0"/>
          </a:xfrm>
          <a:prstGeom prst="line">
            <a:avLst/>
          </a:prstGeom>
          <a:ln w="15875" cmpd="sng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54F80A84-CA54-4787-8C1A-0DDF30C52D98}"/>
              </a:ext>
            </a:extLst>
          </p:cNvPr>
          <p:cNvSpPr txBox="1"/>
          <p:nvPr/>
        </p:nvSpPr>
        <p:spPr>
          <a:xfrm>
            <a:off x="732044" y="1490318"/>
            <a:ext cx="4740501" cy="3872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P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Passo a Rezar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P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Pocket Terço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P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Santuário de Fátima Oficial 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P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Santuário de Fátima </a:t>
            </a:r>
            <a:r>
              <a:rPr lang="pt-PT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myEyes</a:t>
            </a:r>
            <a:r>
              <a:rPr lang="pt-P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P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YOUCAT/DOCAT 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P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CATECISMO DA IGREJA CATÓLICA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4C1EBA2-92C6-4F29-966C-86A663029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182" y="-29731"/>
            <a:ext cx="2514138" cy="1973598"/>
          </a:xfrm>
          <a:prstGeom prst="rect">
            <a:avLst/>
          </a:prstGeom>
        </p:spPr>
      </p:pic>
      <p:pic>
        <p:nvPicPr>
          <p:cNvPr id="7170" name="Picture 2" descr="Obter Passo a Rezar - Microsoft Store pt-PT">
            <a:extLst>
              <a:ext uri="{FF2B5EF4-FFF2-40B4-BE49-F238E27FC236}">
                <a16:creationId xmlns:a16="http://schemas.microsoft.com/office/drawing/2014/main" id="{00AC2A36-38EE-4B08-98A1-8A8155192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146" y="24384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ocket Terço - Terços, Liturgia, Orações, Músicas – Apps no Google Play">
            <a:extLst>
              <a:ext uri="{FF2B5EF4-FFF2-40B4-BE49-F238E27FC236}">
                <a16:creationId xmlns:a16="http://schemas.microsoft.com/office/drawing/2014/main" id="{569E9237-C4B6-4E95-96DB-937EB496F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285" y="2305752"/>
            <a:ext cx="2315695" cy="113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nCentea Marketing e Inovação - App Santuário de Fátima Oficial | Facebook">
            <a:extLst>
              <a:ext uri="{FF2B5EF4-FFF2-40B4-BE49-F238E27FC236}">
                <a16:creationId xmlns:a16="http://schemas.microsoft.com/office/drawing/2014/main" id="{1A213724-910C-4230-94F0-3ED7E1F69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607" y="4049249"/>
            <a:ext cx="2701492" cy="270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omo visitar o Santuário de Fátima, em Portugal - Mapa Múndi Blog">
            <a:extLst>
              <a:ext uri="{FF2B5EF4-FFF2-40B4-BE49-F238E27FC236}">
                <a16:creationId xmlns:a16="http://schemas.microsoft.com/office/drawing/2014/main" id="{CE22BCFE-0C08-4377-8536-E04AAAD3E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294" y="5255695"/>
            <a:ext cx="3685157" cy="149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YOUCAT Daily | Bíblia, Catecismo Católico – Apps no Google Play">
            <a:extLst>
              <a:ext uri="{FF2B5EF4-FFF2-40B4-BE49-F238E27FC236}">
                <a16:creationId xmlns:a16="http://schemas.microsoft.com/office/drawing/2014/main" id="{91C01ECA-B22F-4A11-93B2-D875655B9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98" y="227375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Catecismo da Igreja Católica para Android - APK Baixar">
            <a:extLst>
              <a:ext uri="{FF2B5EF4-FFF2-40B4-BE49-F238E27FC236}">
                <a16:creationId xmlns:a16="http://schemas.microsoft.com/office/drawing/2014/main" id="{A0E663FB-8BBD-473B-93C3-5659B5025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786" y="2978122"/>
            <a:ext cx="2323214" cy="387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919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9D1B991-BCBB-47B8-9725-919B50094A25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63" y="219247"/>
            <a:ext cx="1319837" cy="1146156"/>
          </a:xfrm>
          <a:prstGeom prst="rect">
            <a:avLst/>
          </a:prstGeom>
        </p:spPr>
      </p:pic>
      <p:sp>
        <p:nvSpPr>
          <p:cNvPr id="5" name="Caixa de Texto 2">
            <a:extLst>
              <a:ext uri="{FF2B5EF4-FFF2-40B4-BE49-F238E27FC236}">
                <a16:creationId xmlns:a16="http://schemas.microsoft.com/office/drawing/2014/main" id="{C5680196-1E92-4E1E-A906-FF40C66D7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00455"/>
            <a:ext cx="2100470" cy="40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solidFill>
                  <a:srgbClr val="80000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DIOCESE DE VISEU</a:t>
            </a:r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 de texto 1">
            <a:extLst>
              <a:ext uri="{FF2B5EF4-FFF2-40B4-BE49-F238E27FC236}">
                <a16:creationId xmlns:a16="http://schemas.microsoft.com/office/drawing/2014/main" id="{5A6E0FEB-4D95-47D1-8B7B-D08EAE41B4A9}"/>
              </a:ext>
            </a:extLst>
          </p:cNvPr>
          <p:cNvSpPr txBox="1"/>
          <p:nvPr/>
        </p:nvSpPr>
        <p:spPr>
          <a:xfrm>
            <a:off x="1868136" y="854782"/>
            <a:ext cx="4338974" cy="4483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PT" sz="1200" b="1" cap="small" dirty="0">
                <a:solidFill>
                  <a:srgbClr val="699841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SDEC - Secretariado Diocesano da Educação Cristã</a:t>
            </a:r>
            <a:endParaRPr lang="pt-PT" sz="1600" dirty="0">
              <a:solidFill>
                <a:srgbClr val="6998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050" b="1" i="1" dirty="0">
                <a:solidFill>
                  <a:srgbClr val="699841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Departamento da Catequese da Infância e Adolescência</a:t>
            </a:r>
            <a:endParaRPr lang="pt-PT" sz="1600" dirty="0">
              <a:solidFill>
                <a:srgbClr val="6998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B7A006D0-EE95-45CF-89FC-01A9E1D8C86D}"/>
              </a:ext>
            </a:extLst>
          </p:cNvPr>
          <p:cNvCxnSpPr>
            <a:cxnSpLocks/>
          </p:cNvCxnSpPr>
          <p:nvPr/>
        </p:nvCxnSpPr>
        <p:spPr>
          <a:xfrm>
            <a:off x="1868136" y="854782"/>
            <a:ext cx="2634290" cy="0"/>
          </a:xfrm>
          <a:prstGeom prst="line">
            <a:avLst/>
          </a:prstGeom>
          <a:ln w="15875" cmpd="sng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9E92D18F-CECF-472F-A5F0-B3BAF966DC07}"/>
              </a:ext>
            </a:extLst>
          </p:cNvPr>
          <p:cNvSpPr txBox="1"/>
          <p:nvPr/>
        </p:nvSpPr>
        <p:spPr>
          <a:xfrm>
            <a:off x="813763" y="1520344"/>
            <a:ext cx="9833121" cy="1245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2400" b="1" cap="small" dirty="0">
                <a:solidFill>
                  <a:srgbClr val="1F3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Reuniões de Catequese por Videoconferência </a:t>
            </a:r>
            <a:endParaRPr lang="pt-PT" sz="2400" b="1" cap="small" dirty="0">
              <a:solidFill>
                <a:srgbClr val="1F38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1F3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Zoom Meetings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https://www.youtube.com/watch?v=a-7Qq3nai40</a:t>
            </a:r>
            <a:endParaRPr lang="pt-PT" sz="2400" dirty="0">
              <a:solidFill>
                <a:srgbClr val="1F386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49B6B0C-19F0-4CD8-A7FD-5675EB7C8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8182" y="-29731"/>
            <a:ext cx="2514138" cy="197359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EB4749F-DD06-4AB1-8F26-7C966BB7B2D7}"/>
              </a:ext>
            </a:extLst>
          </p:cNvPr>
          <p:cNvSpPr txBox="1"/>
          <p:nvPr/>
        </p:nvSpPr>
        <p:spPr>
          <a:xfrm>
            <a:off x="6802582" y="3410902"/>
            <a:ext cx="573578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cap="small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Vantagens: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PT" sz="2200" dirty="0">
                <a:latin typeface="Calibri" panose="020F0502020204030204" pitchFamily="34" charset="0"/>
                <a:cs typeface="Calibri" panose="020F0502020204030204" pitchFamily="34" charset="0"/>
              </a:rPr>
              <a:t>Facilidade de Utilização</a:t>
            </a:r>
          </a:p>
          <a:p>
            <a:r>
              <a:rPr lang="pt-PT" sz="2200" b="1" cap="smal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Desvantagens: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PT" sz="2200" dirty="0">
                <a:latin typeface="Calibri" panose="020F0502020204030204" pitchFamily="34" charset="0"/>
                <a:cs typeface="Calibri" panose="020F0502020204030204" pitchFamily="34" charset="0"/>
              </a:rPr>
              <a:t>Registro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PT" sz="2200" dirty="0">
                <a:latin typeface="Calibri" panose="020F0502020204030204" pitchFamily="34" charset="0"/>
                <a:cs typeface="Calibri" panose="020F0502020204030204" pitchFamily="34" charset="0"/>
              </a:rPr>
              <a:t>Necessita de ID da reunião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PT" sz="2200" dirty="0">
                <a:latin typeface="Calibri" panose="020F0502020204030204" pitchFamily="34" charset="0"/>
                <a:cs typeface="Calibri" panose="020F0502020204030204" pitchFamily="34" charset="0"/>
              </a:rPr>
              <a:t>e Senha de acesso: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PT" sz="2200" dirty="0">
                <a:latin typeface="Calibri" panose="020F0502020204030204" pitchFamily="34" charset="0"/>
                <a:cs typeface="Calibri" panose="020F0502020204030204" pitchFamily="34" charset="0"/>
              </a:rPr>
              <a:t>Limite de tempo em vídeo conferencia. </a:t>
            </a:r>
          </a:p>
          <a:p>
            <a:endParaRPr lang="pt-PT" dirty="0"/>
          </a:p>
        </p:txBody>
      </p:sp>
      <p:pic>
        <p:nvPicPr>
          <p:cNvPr id="8194" name="Picture 2" descr="Zoom: Veja como instalar e usar o app de videoconferência em PCs e  smartphones [+VÍDEO] | Mundo Conectado">
            <a:extLst>
              <a:ext uri="{FF2B5EF4-FFF2-40B4-BE49-F238E27FC236}">
                <a16:creationId xmlns:a16="http://schemas.microsoft.com/office/drawing/2014/main" id="{61484467-CF88-4413-A120-B401F4257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61" y="3561091"/>
            <a:ext cx="6157330" cy="279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040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9D1B991-BCBB-47B8-9725-919B50094A25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63" y="219247"/>
            <a:ext cx="1319837" cy="1146156"/>
          </a:xfrm>
          <a:prstGeom prst="rect">
            <a:avLst/>
          </a:prstGeom>
        </p:spPr>
      </p:pic>
      <p:sp>
        <p:nvSpPr>
          <p:cNvPr id="5" name="Caixa de Texto 2">
            <a:extLst>
              <a:ext uri="{FF2B5EF4-FFF2-40B4-BE49-F238E27FC236}">
                <a16:creationId xmlns:a16="http://schemas.microsoft.com/office/drawing/2014/main" id="{C5680196-1E92-4E1E-A906-FF40C66D7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00455"/>
            <a:ext cx="2100470" cy="40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solidFill>
                  <a:srgbClr val="80000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DIOCESE DE VISEU</a:t>
            </a:r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 de texto 1">
            <a:extLst>
              <a:ext uri="{FF2B5EF4-FFF2-40B4-BE49-F238E27FC236}">
                <a16:creationId xmlns:a16="http://schemas.microsoft.com/office/drawing/2014/main" id="{5A6E0FEB-4D95-47D1-8B7B-D08EAE41B4A9}"/>
              </a:ext>
            </a:extLst>
          </p:cNvPr>
          <p:cNvSpPr txBox="1"/>
          <p:nvPr/>
        </p:nvSpPr>
        <p:spPr>
          <a:xfrm>
            <a:off x="1868136" y="854782"/>
            <a:ext cx="4338974" cy="4483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PT" sz="1200" b="1" cap="small" dirty="0">
                <a:solidFill>
                  <a:srgbClr val="699841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SDEC - Secretariado Diocesano da Educação Cristã</a:t>
            </a:r>
            <a:endParaRPr lang="pt-PT" sz="1600" dirty="0">
              <a:solidFill>
                <a:srgbClr val="6998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050" b="1" i="1" dirty="0">
                <a:solidFill>
                  <a:srgbClr val="699841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Departamento da Catequese da Infância e Adolescência</a:t>
            </a:r>
            <a:endParaRPr lang="pt-PT" sz="1600" dirty="0">
              <a:solidFill>
                <a:srgbClr val="6998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B7A006D0-EE95-45CF-89FC-01A9E1D8C86D}"/>
              </a:ext>
            </a:extLst>
          </p:cNvPr>
          <p:cNvCxnSpPr>
            <a:cxnSpLocks/>
          </p:cNvCxnSpPr>
          <p:nvPr/>
        </p:nvCxnSpPr>
        <p:spPr>
          <a:xfrm>
            <a:off x="1868136" y="854782"/>
            <a:ext cx="2634290" cy="0"/>
          </a:xfrm>
          <a:prstGeom prst="line">
            <a:avLst/>
          </a:prstGeom>
          <a:ln w="15875" cmpd="sng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9E92D18F-CECF-472F-A5F0-B3BAF966DC07}"/>
              </a:ext>
            </a:extLst>
          </p:cNvPr>
          <p:cNvSpPr txBox="1"/>
          <p:nvPr/>
        </p:nvSpPr>
        <p:spPr>
          <a:xfrm>
            <a:off x="999331" y="1646611"/>
            <a:ext cx="9833121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1F3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Skype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https://www.youtube.com/watch?v=YU0ZsR5sy-k</a:t>
            </a:r>
            <a:endParaRPr lang="pt-PT" sz="2400" dirty="0">
              <a:solidFill>
                <a:srgbClr val="1F386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49B6B0C-19F0-4CD8-A7FD-5675EB7C8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8182" y="-29731"/>
            <a:ext cx="2514138" cy="197359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CFBE991-83EF-4D15-8BCD-4ACF452A89E8}"/>
              </a:ext>
            </a:extLst>
          </p:cNvPr>
          <p:cNvSpPr txBox="1"/>
          <p:nvPr/>
        </p:nvSpPr>
        <p:spPr>
          <a:xfrm>
            <a:off x="6355773" y="3205443"/>
            <a:ext cx="6102926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200" b="1" cap="sm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Vantagens: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PT" sz="2200" dirty="0">
                <a:latin typeface="Calibri" panose="020F0502020204030204" pitchFamily="34" charset="0"/>
                <a:cs typeface="Calibri" panose="020F0502020204030204" pitchFamily="34" charset="0"/>
              </a:rPr>
              <a:t>Facilidade de Utilização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PT" sz="2200" dirty="0">
                <a:latin typeface="Calibri" panose="020F0502020204030204" pitchFamily="34" charset="0"/>
                <a:cs typeface="Calibri" panose="020F0502020204030204" pitchFamily="34" charset="0"/>
              </a:rPr>
              <a:t>Possibilidade de ter até 50 </a:t>
            </a:r>
          </a:p>
          <a:p>
            <a:r>
              <a:rPr lang="pt-PT" sz="2200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Desvantagens: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PT" sz="2200" dirty="0">
                <a:latin typeface="Calibri" panose="020F0502020204030204" pitchFamily="34" charset="0"/>
                <a:cs typeface="Calibri" panose="020F0502020204030204" pitchFamily="34" charset="0"/>
              </a:rPr>
              <a:t>Necessita de Instalar o programa.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PT" sz="2200" dirty="0">
                <a:latin typeface="Calibri" panose="020F0502020204030204" pitchFamily="34" charset="0"/>
                <a:cs typeface="Calibri" panose="020F0502020204030204" pitchFamily="34" charset="0"/>
              </a:rPr>
              <a:t>Registro (facultativo) mas neste caso apresenta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PT" sz="2200" dirty="0">
                <a:latin typeface="Calibri" panose="020F0502020204030204" pitchFamily="34" charset="0"/>
                <a:cs typeface="Calibri" panose="020F0502020204030204" pitchFamily="34" charset="0"/>
              </a:rPr>
              <a:t>algumas falhas de comunicação</a:t>
            </a:r>
          </a:p>
        </p:txBody>
      </p:sp>
      <p:pic>
        <p:nvPicPr>
          <p:cNvPr id="9218" name="Picture 2" descr="Skype: cos'è e come funziona, come si usa, videochiamate di gruppo">
            <a:extLst>
              <a:ext uri="{FF2B5EF4-FFF2-40B4-BE49-F238E27FC236}">
                <a16:creationId xmlns:a16="http://schemas.microsoft.com/office/drawing/2014/main" id="{F2C841CE-7105-4061-8F6D-4D4D9F134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75" y="2979434"/>
            <a:ext cx="5528050" cy="325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869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9D1B991-BCBB-47B8-9725-919B50094A25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63" y="219247"/>
            <a:ext cx="1319837" cy="1146156"/>
          </a:xfrm>
          <a:prstGeom prst="rect">
            <a:avLst/>
          </a:prstGeom>
        </p:spPr>
      </p:pic>
      <p:sp>
        <p:nvSpPr>
          <p:cNvPr id="5" name="Caixa de Texto 2">
            <a:extLst>
              <a:ext uri="{FF2B5EF4-FFF2-40B4-BE49-F238E27FC236}">
                <a16:creationId xmlns:a16="http://schemas.microsoft.com/office/drawing/2014/main" id="{C5680196-1E92-4E1E-A906-FF40C66D7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00455"/>
            <a:ext cx="2100470" cy="40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solidFill>
                  <a:srgbClr val="80000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DIOCESE DE VISEU</a:t>
            </a:r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 de texto 1">
            <a:extLst>
              <a:ext uri="{FF2B5EF4-FFF2-40B4-BE49-F238E27FC236}">
                <a16:creationId xmlns:a16="http://schemas.microsoft.com/office/drawing/2014/main" id="{5A6E0FEB-4D95-47D1-8B7B-D08EAE41B4A9}"/>
              </a:ext>
            </a:extLst>
          </p:cNvPr>
          <p:cNvSpPr txBox="1"/>
          <p:nvPr/>
        </p:nvSpPr>
        <p:spPr>
          <a:xfrm>
            <a:off x="1868136" y="854782"/>
            <a:ext cx="4338974" cy="4483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PT" sz="1200" b="1" cap="small" dirty="0">
                <a:solidFill>
                  <a:srgbClr val="699841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SDEC - Secretariado Diocesano da Educação Cristã</a:t>
            </a:r>
            <a:endParaRPr lang="pt-PT" sz="1600" dirty="0">
              <a:solidFill>
                <a:srgbClr val="6998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050" b="1" i="1" dirty="0">
                <a:solidFill>
                  <a:srgbClr val="699841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Departamento da Catequese da Infância e Adolescência</a:t>
            </a:r>
            <a:endParaRPr lang="pt-PT" sz="1600" dirty="0">
              <a:solidFill>
                <a:srgbClr val="6998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B7A006D0-EE95-45CF-89FC-01A9E1D8C86D}"/>
              </a:ext>
            </a:extLst>
          </p:cNvPr>
          <p:cNvCxnSpPr>
            <a:cxnSpLocks/>
          </p:cNvCxnSpPr>
          <p:nvPr/>
        </p:nvCxnSpPr>
        <p:spPr>
          <a:xfrm>
            <a:off x="1868136" y="854782"/>
            <a:ext cx="2634290" cy="0"/>
          </a:xfrm>
          <a:prstGeom prst="line">
            <a:avLst/>
          </a:prstGeom>
          <a:ln w="15875" cmpd="sng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9E92D18F-CECF-472F-A5F0-B3BAF966DC07}"/>
              </a:ext>
            </a:extLst>
          </p:cNvPr>
          <p:cNvSpPr txBox="1"/>
          <p:nvPr/>
        </p:nvSpPr>
        <p:spPr>
          <a:xfrm>
            <a:off x="984933" y="1646611"/>
            <a:ext cx="9833121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1F3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Google Meet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https://www.youtube.com/watch?v=FzKifO3W02Q</a:t>
            </a:r>
            <a:endParaRPr lang="pt-PT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49B6B0C-19F0-4CD8-A7FD-5675EB7C8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8182" y="-29731"/>
            <a:ext cx="2514138" cy="197359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5E08E8C-4CDE-4235-AA44-6DD7AFE07A44}"/>
              </a:ext>
            </a:extLst>
          </p:cNvPr>
          <p:cNvSpPr txBox="1"/>
          <p:nvPr/>
        </p:nvSpPr>
        <p:spPr>
          <a:xfrm>
            <a:off x="6359236" y="2516891"/>
            <a:ext cx="5950799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200" b="1" cap="small" dirty="0">
                <a:solidFill>
                  <a:srgbClr val="5089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Vantagens: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PT" sz="2200" dirty="0">
                <a:latin typeface="Calibri" panose="020F0502020204030204" pitchFamily="34" charset="0"/>
                <a:cs typeface="Calibri" panose="020F0502020204030204" pitchFamily="34" charset="0"/>
              </a:rPr>
              <a:t>Facilidade de Utilização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PT" sz="2200" dirty="0">
                <a:latin typeface="Calibri" panose="020F0502020204030204" pitchFamily="34" charset="0"/>
                <a:cs typeface="Calibri" panose="020F0502020204030204" pitchFamily="34" charset="0"/>
              </a:rPr>
              <a:t>Possibilidade de grande numero de participantes.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PT" sz="2200" dirty="0">
                <a:latin typeface="Calibri" panose="020F0502020204030204" pitchFamily="34" charset="0"/>
                <a:cs typeface="Calibri" panose="020F0502020204030204" pitchFamily="34" charset="0"/>
              </a:rPr>
              <a:t>Possibilidade de criar uma sala de trabalho (</a:t>
            </a:r>
            <a:r>
              <a:rPr lang="pt-P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classroom</a:t>
            </a:r>
            <a:r>
              <a:rPr lang="pt-PT" sz="22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PT" sz="2200" dirty="0">
                <a:latin typeface="Calibri" panose="020F0502020204030204" pitchFamily="34" charset="0"/>
                <a:cs typeface="Calibri" panose="020F0502020204030204" pitchFamily="34" charset="0"/>
              </a:rPr>
              <a:t>Funciona muito bem tanto no PC como no TM</a:t>
            </a:r>
          </a:p>
          <a:p>
            <a:r>
              <a:rPr lang="pt-PT" sz="2200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Desvantagens: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PT" sz="2200" dirty="0">
                <a:latin typeface="Calibri" panose="020F0502020204030204" pitchFamily="34" charset="0"/>
                <a:cs typeface="Calibri" panose="020F0502020204030204" pitchFamily="34" charset="0"/>
              </a:rPr>
              <a:t>Necessita de Instalar o programa.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PT" sz="2200" dirty="0">
                <a:latin typeface="Calibri" panose="020F0502020204030204" pitchFamily="34" charset="0"/>
                <a:cs typeface="Calibri" panose="020F0502020204030204" pitchFamily="34" charset="0"/>
              </a:rPr>
              <a:t>Todos os utilizadores tem que ter um Email da Google.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FC6261C-6786-4A12-A2D0-85AB3310B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035" y="2979434"/>
            <a:ext cx="5791201" cy="268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2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9D1B991-BCBB-47B8-9725-919B50094A25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63" y="219247"/>
            <a:ext cx="1319837" cy="1146156"/>
          </a:xfrm>
          <a:prstGeom prst="rect">
            <a:avLst/>
          </a:prstGeom>
        </p:spPr>
      </p:pic>
      <p:sp>
        <p:nvSpPr>
          <p:cNvPr id="5" name="Caixa de Texto 2">
            <a:extLst>
              <a:ext uri="{FF2B5EF4-FFF2-40B4-BE49-F238E27FC236}">
                <a16:creationId xmlns:a16="http://schemas.microsoft.com/office/drawing/2014/main" id="{C5680196-1E92-4E1E-A906-FF40C66D7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00455"/>
            <a:ext cx="2100470" cy="40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solidFill>
                  <a:srgbClr val="80000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DIOCESE DE VISEU</a:t>
            </a:r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 de texto 1">
            <a:extLst>
              <a:ext uri="{FF2B5EF4-FFF2-40B4-BE49-F238E27FC236}">
                <a16:creationId xmlns:a16="http://schemas.microsoft.com/office/drawing/2014/main" id="{5A6E0FEB-4D95-47D1-8B7B-D08EAE41B4A9}"/>
              </a:ext>
            </a:extLst>
          </p:cNvPr>
          <p:cNvSpPr txBox="1"/>
          <p:nvPr/>
        </p:nvSpPr>
        <p:spPr>
          <a:xfrm>
            <a:off x="1868136" y="854782"/>
            <a:ext cx="4338974" cy="4483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PT" sz="1200" b="1" cap="small" dirty="0">
                <a:solidFill>
                  <a:srgbClr val="699841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SDEC - Secretariado Diocesano da Educação Cristã</a:t>
            </a:r>
            <a:endParaRPr lang="pt-PT" sz="1600" dirty="0">
              <a:solidFill>
                <a:srgbClr val="6998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050" b="1" i="1" dirty="0">
                <a:solidFill>
                  <a:srgbClr val="699841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Departamento da Catequese da Infância e Adolescência</a:t>
            </a:r>
            <a:endParaRPr lang="pt-PT" sz="1600" dirty="0">
              <a:solidFill>
                <a:srgbClr val="6998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B7A006D0-EE95-45CF-89FC-01A9E1D8C86D}"/>
              </a:ext>
            </a:extLst>
          </p:cNvPr>
          <p:cNvCxnSpPr>
            <a:cxnSpLocks/>
          </p:cNvCxnSpPr>
          <p:nvPr/>
        </p:nvCxnSpPr>
        <p:spPr>
          <a:xfrm>
            <a:off x="1868136" y="854782"/>
            <a:ext cx="2634290" cy="0"/>
          </a:xfrm>
          <a:prstGeom prst="line">
            <a:avLst/>
          </a:prstGeom>
          <a:ln w="15875" cmpd="sng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9E92D18F-CECF-472F-A5F0-B3BAF966DC07}"/>
              </a:ext>
            </a:extLst>
          </p:cNvPr>
          <p:cNvSpPr txBox="1"/>
          <p:nvPr/>
        </p:nvSpPr>
        <p:spPr>
          <a:xfrm>
            <a:off x="984933" y="1646611"/>
            <a:ext cx="9833121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1F3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Microsoft </a:t>
            </a:r>
            <a:r>
              <a:rPr lang="en-US" sz="2400" b="1" dirty="0" err="1">
                <a:solidFill>
                  <a:srgbClr val="1F3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Teams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400" dirty="0" err="1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US" sz="24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://www.youtube.com/watch?v=q9b6dbV3lgA</a:t>
            </a:r>
            <a:endParaRPr lang="pt-PT" sz="2400" dirty="0">
              <a:solidFill>
                <a:srgbClr val="1F386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49B6B0C-19F0-4CD8-A7FD-5675EB7C8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8182" y="-29731"/>
            <a:ext cx="2514138" cy="197359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BF98266-7B06-4600-AB89-181A61404DE8}"/>
              </a:ext>
            </a:extLst>
          </p:cNvPr>
          <p:cNvSpPr txBox="1"/>
          <p:nvPr/>
        </p:nvSpPr>
        <p:spPr>
          <a:xfrm>
            <a:off x="5541818" y="2579202"/>
            <a:ext cx="6272645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200" b="1" cap="small" dirty="0">
                <a:solidFill>
                  <a:srgbClr val="5089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Vantagens: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PT" sz="2200" dirty="0">
                <a:latin typeface="Calibri" panose="020F0502020204030204" pitchFamily="34" charset="0"/>
                <a:cs typeface="Calibri" panose="020F0502020204030204" pitchFamily="34" charset="0"/>
              </a:rPr>
              <a:t>Possibilidade de grande numero de participantes.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PT" sz="2200" dirty="0">
                <a:latin typeface="Calibri" panose="020F0502020204030204" pitchFamily="34" charset="0"/>
                <a:cs typeface="Calibri" panose="020F0502020204030204" pitchFamily="34" charset="0"/>
              </a:rPr>
              <a:t>Possibilidade de criar uma sala de trabalho</a:t>
            </a:r>
          </a:p>
          <a:p>
            <a:r>
              <a:rPr lang="pt-PT" sz="2200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Desvantagens: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PT" sz="2200" dirty="0">
                <a:latin typeface="Calibri" panose="020F0502020204030204" pitchFamily="34" charset="0"/>
                <a:cs typeface="Calibri" panose="020F0502020204030204" pitchFamily="34" charset="0"/>
              </a:rPr>
              <a:t>Necessita de Instalar o programa.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PT" sz="2200" dirty="0">
                <a:latin typeface="Calibri" panose="020F0502020204030204" pitchFamily="34" charset="0"/>
                <a:cs typeface="Calibri" panose="020F0502020204030204" pitchFamily="34" charset="0"/>
              </a:rPr>
              <a:t>Software empresarial adaptado à educação (o que o torna pesado e obriga a alguns conhecimentos de informática.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PT" sz="2200" dirty="0">
                <a:latin typeface="Calibri" panose="020F0502020204030204" pitchFamily="34" charset="0"/>
                <a:cs typeface="Calibri" panose="020F0502020204030204" pitchFamily="34" charset="0"/>
              </a:rPr>
              <a:t>Todos os utilizadores tem que ter um Email da Microsoft e </a:t>
            </a:r>
            <a:r>
              <a:rPr lang="pt-P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office</a:t>
            </a:r>
            <a:r>
              <a:rPr lang="pt-PT" sz="2200" dirty="0">
                <a:latin typeface="Calibri" panose="020F0502020204030204" pitchFamily="34" charset="0"/>
                <a:cs typeface="Calibri" panose="020F0502020204030204" pitchFamily="34" charset="0"/>
              </a:rPr>
              <a:t> 365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PT" sz="2200" dirty="0">
                <a:latin typeface="Calibri" panose="020F0502020204030204" pitchFamily="34" charset="0"/>
                <a:cs typeface="Calibri" panose="020F0502020204030204" pitchFamily="34" charset="0"/>
              </a:rPr>
              <a:t>Grandes limitações quando usado no Telemóvel</a:t>
            </a:r>
          </a:p>
        </p:txBody>
      </p:sp>
      <p:pic>
        <p:nvPicPr>
          <p:cNvPr id="10242" name="Picture 2" descr="Reimaginando a colaboração virtual para o futuro do trabalho e da escola -  Microsoft News Center Brasil">
            <a:extLst>
              <a:ext uri="{FF2B5EF4-FFF2-40B4-BE49-F238E27FC236}">
                <a16:creationId xmlns:a16="http://schemas.microsoft.com/office/drawing/2014/main" id="{086A3337-84FF-49E4-9D44-B43285D37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" y="3041745"/>
            <a:ext cx="5126182" cy="256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28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9D1B991-BCBB-47B8-9725-919B50094A25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63" y="219247"/>
            <a:ext cx="1319837" cy="1146156"/>
          </a:xfrm>
          <a:prstGeom prst="rect">
            <a:avLst/>
          </a:prstGeom>
        </p:spPr>
      </p:pic>
      <p:sp>
        <p:nvSpPr>
          <p:cNvPr id="5" name="Caixa de Texto 2">
            <a:extLst>
              <a:ext uri="{FF2B5EF4-FFF2-40B4-BE49-F238E27FC236}">
                <a16:creationId xmlns:a16="http://schemas.microsoft.com/office/drawing/2014/main" id="{C5680196-1E92-4E1E-A906-FF40C66D7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00455"/>
            <a:ext cx="2100470" cy="40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solidFill>
                  <a:srgbClr val="80000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DIOCESE DE VISEU</a:t>
            </a:r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 de texto 1">
            <a:extLst>
              <a:ext uri="{FF2B5EF4-FFF2-40B4-BE49-F238E27FC236}">
                <a16:creationId xmlns:a16="http://schemas.microsoft.com/office/drawing/2014/main" id="{5A6E0FEB-4D95-47D1-8B7B-D08EAE41B4A9}"/>
              </a:ext>
            </a:extLst>
          </p:cNvPr>
          <p:cNvSpPr txBox="1"/>
          <p:nvPr/>
        </p:nvSpPr>
        <p:spPr>
          <a:xfrm>
            <a:off x="1868136" y="854782"/>
            <a:ext cx="4338974" cy="4483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PT" sz="1200" b="1" cap="small" dirty="0">
                <a:solidFill>
                  <a:srgbClr val="699841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SDEC - Secretariado Diocesano da Educação Cristã</a:t>
            </a:r>
            <a:endParaRPr lang="pt-PT" sz="1600" dirty="0">
              <a:solidFill>
                <a:srgbClr val="6998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050" b="1" i="1" dirty="0">
                <a:solidFill>
                  <a:srgbClr val="699841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Departamento da Catequese da Infância e Adolescência</a:t>
            </a:r>
            <a:endParaRPr lang="pt-PT" sz="1600" dirty="0">
              <a:solidFill>
                <a:srgbClr val="6998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B7A006D0-EE95-45CF-89FC-01A9E1D8C86D}"/>
              </a:ext>
            </a:extLst>
          </p:cNvPr>
          <p:cNvCxnSpPr>
            <a:cxnSpLocks/>
          </p:cNvCxnSpPr>
          <p:nvPr/>
        </p:nvCxnSpPr>
        <p:spPr>
          <a:xfrm>
            <a:off x="1868136" y="854782"/>
            <a:ext cx="2634290" cy="0"/>
          </a:xfrm>
          <a:prstGeom prst="line">
            <a:avLst/>
          </a:prstGeom>
          <a:ln w="15875" cmpd="sng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9E92D18F-CECF-472F-A5F0-B3BAF966DC07}"/>
              </a:ext>
            </a:extLst>
          </p:cNvPr>
          <p:cNvSpPr txBox="1"/>
          <p:nvPr/>
        </p:nvSpPr>
        <p:spPr>
          <a:xfrm>
            <a:off x="984933" y="1646611"/>
            <a:ext cx="9833121" cy="586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2400" b="1" dirty="0" err="1">
                <a:solidFill>
                  <a:srgbClr val="1F3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Jitsi</a:t>
            </a:r>
            <a:r>
              <a:rPr lang="pt-PT" sz="2400" b="1" dirty="0">
                <a:solidFill>
                  <a:srgbClr val="1F3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400" b="1" dirty="0" err="1">
                <a:solidFill>
                  <a:srgbClr val="1F3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Meet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4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https://www.youtube.com/watch?v=CJYZZMrvEVo</a:t>
            </a:r>
            <a:endParaRPr lang="pt-PT" sz="2800" dirty="0">
              <a:solidFill>
                <a:srgbClr val="1F3864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49B6B0C-19F0-4CD8-A7FD-5675EB7C8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8182" y="-29731"/>
            <a:ext cx="2514138" cy="197359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BF98266-7B06-4600-AB89-181A61404DE8}"/>
              </a:ext>
            </a:extLst>
          </p:cNvPr>
          <p:cNvSpPr txBox="1"/>
          <p:nvPr/>
        </p:nvSpPr>
        <p:spPr>
          <a:xfrm>
            <a:off x="6207110" y="2287386"/>
            <a:ext cx="560735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200" b="1" cap="small" dirty="0">
                <a:solidFill>
                  <a:srgbClr val="5089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Vantagens: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PT" sz="2200" dirty="0">
                <a:latin typeface="Calibri" panose="020F0502020204030204" pitchFamily="34" charset="0"/>
                <a:cs typeface="Calibri" panose="020F0502020204030204" pitchFamily="34" charset="0"/>
              </a:rPr>
              <a:t>Possibilidade de grande numero de participantes, até 200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PT" sz="2200" dirty="0">
                <a:latin typeface="Calibri" panose="020F0502020204030204" pitchFamily="34" charset="0"/>
                <a:cs typeface="Calibri" panose="020F0502020204030204" pitchFamily="34" charset="0"/>
              </a:rPr>
              <a:t>Cria-se uma sala de trabalho e envia-se o link da sala aos participantes.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PT" sz="2200" dirty="0">
                <a:latin typeface="Calibri" panose="020F0502020204030204" pitchFamily="34" charset="0"/>
                <a:cs typeface="Calibri" panose="020F0502020204030204" pitchFamily="34" charset="0"/>
              </a:rPr>
              <a:t>Funciona independentemente do E-mail do utilizador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PT" sz="2200" dirty="0">
                <a:latin typeface="Calibri" panose="020F0502020204030204" pitchFamily="34" charset="0"/>
                <a:cs typeface="Calibri" panose="020F0502020204030204" pitchFamily="34" charset="0"/>
              </a:rPr>
              <a:t>Sem tempo limite</a:t>
            </a:r>
          </a:p>
          <a:p>
            <a:r>
              <a:rPr lang="pt-PT" sz="2200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Desvantagens: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PT" sz="2200" dirty="0">
                <a:latin typeface="Calibri" panose="020F0502020204030204" pitchFamily="34" charset="0"/>
                <a:cs typeface="Calibri" panose="020F0502020204030204" pitchFamily="34" charset="0"/>
              </a:rPr>
              <a:t>Algumas vezes é necessário controlar a qualidade de imagem para poder receber as vídeo conferências com qualidade.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DC6F146B-9D50-427D-9636-06D654421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35" y="2979434"/>
            <a:ext cx="5375616" cy="302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00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9D1B991-BCBB-47B8-9725-919B50094A25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63" y="219247"/>
            <a:ext cx="1319837" cy="1146156"/>
          </a:xfrm>
          <a:prstGeom prst="rect">
            <a:avLst/>
          </a:prstGeom>
        </p:spPr>
      </p:pic>
      <p:sp>
        <p:nvSpPr>
          <p:cNvPr id="5" name="Caixa de Texto 2">
            <a:extLst>
              <a:ext uri="{FF2B5EF4-FFF2-40B4-BE49-F238E27FC236}">
                <a16:creationId xmlns:a16="http://schemas.microsoft.com/office/drawing/2014/main" id="{C5680196-1E92-4E1E-A906-FF40C66D7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00455"/>
            <a:ext cx="2100470" cy="40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solidFill>
                  <a:srgbClr val="80000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DIOCESE DE VISEU</a:t>
            </a:r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 de texto 1">
            <a:extLst>
              <a:ext uri="{FF2B5EF4-FFF2-40B4-BE49-F238E27FC236}">
                <a16:creationId xmlns:a16="http://schemas.microsoft.com/office/drawing/2014/main" id="{5A6E0FEB-4D95-47D1-8B7B-D08EAE41B4A9}"/>
              </a:ext>
            </a:extLst>
          </p:cNvPr>
          <p:cNvSpPr txBox="1"/>
          <p:nvPr/>
        </p:nvSpPr>
        <p:spPr>
          <a:xfrm>
            <a:off x="1868136" y="854782"/>
            <a:ext cx="4338974" cy="4483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PT" sz="1200" b="1" cap="small" dirty="0">
                <a:solidFill>
                  <a:srgbClr val="699841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SDEC - Secretariado Diocesano da Educação Cristã</a:t>
            </a:r>
            <a:endParaRPr lang="pt-PT" sz="1600" dirty="0">
              <a:solidFill>
                <a:srgbClr val="6998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050" b="1" i="1" dirty="0">
                <a:solidFill>
                  <a:srgbClr val="699841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Departamento da Catequese da Infância e Adolescência</a:t>
            </a:r>
            <a:endParaRPr lang="pt-PT" sz="1600" dirty="0">
              <a:solidFill>
                <a:srgbClr val="6998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B7A006D0-EE95-45CF-89FC-01A9E1D8C86D}"/>
              </a:ext>
            </a:extLst>
          </p:cNvPr>
          <p:cNvCxnSpPr>
            <a:cxnSpLocks/>
          </p:cNvCxnSpPr>
          <p:nvPr/>
        </p:nvCxnSpPr>
        <p:spPr>
          <a:xfrm>
            <a:off x="1868136" y="854782"/>
            <a:ext cx="2634290" cy="0"/>
          </a:xfrm>
          <a:prstGeom prst="line">
            <a:avLst/>
          </a:prstGeom>
          <a:ln w="15875" cmpd="sng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F2D60F5D-07A6-4EBE-9383-52D4F548EE02}"/>
              </a:ext>
            </a:extLst>
          </p:cNvPr>
          <p:cNvSpPr txBox="1"/>
          <p:nvPr/>
        </p:nvSpPr>
        <p:spPr>
          <a:xfrm>
            <a:off x="813763" y="2356362"/>
            <a:ext cx="9791700" cy="4282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cap="small" dirty="0">
                <a:solidFill>
                  <a:srgbClr val="1F3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EM JEITO DE CONCLUSÃO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PT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 uso das Novas Tecnologias na catequese </a:t>
            </a:r>
          </a:p>
          <a:p>
            <a:pPr>
              <a:lnSpc>
                <a:spcPct val="150000"/>
              </a:lnSpc>
            </a:pPr>
            <a:r>
              <a:rPr lang="pt-PT" sz="2400" b="1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PT" sz="2400" b="1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não é um fim em si mesmo… mas um meio…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PT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Também </a:t>
            </a:r>
            <a:r>
              <a:rPr lang="pt-PT" sz="2400" b="1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Deus</a:t>
            </a:r>
            <a:r>
              <a:rPr lang="pt-PT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para </a:t>
            </a:r>
            <a:r>
              <a:rPr lang="pt-PT" sz="2400" b="1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comunicar o Seu amor</a:t>
            </a:r>
            <a:r>
              <a:rPr lang="pt-PT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 serviu-se de todos os recursos de comunicação disponíveis </a:t>
            </a:r>
            <a:r>
              <a:rPr lang="pt-PT" sz="2400" b="1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(a palavra, os gestos, os sinais…)</a:t>
            </a:r>
            <a:r>
              <a:rPr lang="pt-PT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partindo sempre de experiências feitas e de realidades vividas.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PT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Cabe ao catequista seguir o exemplo do filho de Deus e ajudar o catequizando a </a:t>
            </a:r>
            <a:r>
              <a:rPr lang="pt-PT" sz="2400" b="1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viver uma experiência de fé viva, explícita e atuante</a:t>
            </a:r>
            <a:r>
              <a:rPr lang="pt-PT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0" name="Picture 2" descr="Blog de católicos: Imagenes católicas para niños (Cuaresma, adviento,  Navidad, etc...) | Imágenes catolicas, Catolico, Cuaresma">
            <a:extLst>
              <a:ext uri="{FF2B5EF4-FFF2-40B4-BE49-F238E27FC236}">
                <a16:creationId xmlns:a16="http://schemas.microsoft.com/office/drawing/2014/main" id="{82EEEF44-701D-440F-8ED0-AD383304C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947" y="-1"/>
            <a:ext cx="4665053" cy="387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600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9D1B991-BCBB-47B8-9725-919B50094A25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63" y="219247"/>
            <a:ext cx="1319837" cy="1146156"/>
          </a:xfrm>
          <a:prstGeom prst="rect">
            <a:avLst/>
          </a:prstGeom>
        </p:spPr>
      </p:pic>
      <p:sp>
        <p:nvSpPr>
          <p:cNvPr id="5" name="Caixa de Texto 2">
            <a:extLst>
              <a:ext uri="{FF2B5EF4-FFF2-40B4-BE49-F238E27FC236}">
                <a16:creationId xmlns:a16="http://schemas.microsoft.com/office/drawing/2014/main" id="{C5680196-1E92-4E1E-A906-FF40C66D7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00455"/>
            <a:ext cx="2100470" cy="40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solidFill>
                  <a:srgbClr val="80000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DIOCESE DE VISEU</a:t>
            </a:r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 de texto 1">
            <a:extLst>
              <a:ext uri="{FF2B5EF4-FFF2-40B4-BE49-F238E27FC236}">
                <a16:creationId xmlns:a16="http://schemas.microsoft.com/office/drawing/2014/main" id="{5A6E0FEB-4D95-47D1-8B7B-D08EAE41B4A9}"/>
              </a:ext>
            </a:extLst>
          </p:cNvPr>
          <p:cNvSpPr txBox="1"/>
          <p:nvPr/>
        </p:nvSpPr>
        <p:spPr>
          <a:xfrm>
            <a:off x="1868136" y="854782"/>
            <a:ext cx="4338974" cy="4483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PT" sz="1200" b="1" cap="small" dirty="0">
                <a:solidFill>
                  <a:srgbClr val="699841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SDEC - Secretariado Diocesano da Educação Cristã</a:t>
            </a:r>
            <a:endParaRPr lang="pt-PT" sz="1600" dirty="0">
              <a:solidFill>
                <a:srgbClr val="6998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050" b="1" i="1" dirty="0">
                <a:solidFill>
                  <a:srgbClr val="699841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Departamento da Catequese da Infância e Adolescência</a:t>
            </a:r>
            <a:endParaRPr lang="pt-PT" sz="1600" dirty="0">
              <a:solidFill>
                <a:srgbClr val="6998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B7A006D0-EE95-45CF-89FC-01A9E1D8C86D}"/>
              </a:ext>
            </a:extLst>
          </p:cNvPr>
          <p:cNvCxnSpPr>
            <a:cxnSpLocks/>
          </p:cNvCxnSpPr>
          <p:nvPr/>
        </p:nvCxnSpPr>
        <p:spPr>
          <a:xfrm>
            <a:off x="1868136" y="854782"/>
            <a:ext cx="2634290" cy="0"/>
          </a:xfrm>
          <a:prstGeom prst="line">
            <a:avLst/>
          </a:prstGeom>
          <a:ln w="15875" cmpd="sng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BF877A85-BCDE-49E6-96B1-7C3B07649F99}"/>
              </a:ext>
            </a:extLst>
          </p:cNvPr>
          <p:cNvSpPr txBox="1"/>
          <p:nvPr/>
        </p:nvSpPr>
        <p:spPr>
          <a:xfrm>
            <a:off x="1008577" y="1365403"/>
            <a:ext cx="6058092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400" b="1" cap="small" dirty="0">
                <a:solidFill>
                  <a:srgbClr val="1F3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5 - Recursos Digitais para a Catequese: </a:t>
            </a:r>
          </a:p>
        </p:txBody>
      </p:sp>
      <p:pic>
        <p:nvPicPr>
          <p:cNvPr id="4098" name="Picture 2" descr="Evangelio | Jesus artwork, Jesus cartoon, Bible art">
            <a:extLst>
              <a:ext uri="{FF2B5EF4-FFF2-40B4-BE49-F238E27FC236}">
                <a16:creationId xmlns:a16="http://schemas.microsoft.com/office/drawing/2014/main" id="{E9CFA6FD-3266-4D4A-87ED-9B8D47BFF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073" y="-1"/>
            <a:ext cx="6102927" cy="685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6AF8254-FAF6-4A9E-B4A5-01BF1E2A79EB}"/>
              </a:ext>
            </a:extLst>
          </p:cNvPr>
          <p:cNvSpPr txBox="1"/>
          <p:nvPr/>
        </p:nvSpPr>
        <p:spPr>
          <a:xfrm>
            <a:off x="630383" y="2217566"/>
            <a:ext cx="557672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2200" i="1" dirty="0">
                <a:latin typeface="Calibri" panose="020F0502020204030204" pitchFamily="34" charset="0"/>
                <a:cs typeface="Calibri" panose="020F0502020204030204" pitchFamily="34" charset="0"/>
              </a:rPr>
              <a:t>“ </a:t>
            </a:r>
            <a:r>
              <a:rPr lang="pt-PT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A Igreja deve estar presente na internet e redes sociais </a:t>
            </a:r>
            <a:r>
              <a:rPr lang="pt-PT" sz="2200" i="1" dirty="0">
                <a:latin typeface="Calibri" panose="020F0502020204030204" pitchFamily="34" charset="0"/>
                <a:cs typeface="Calibri" panose="020F0502020204030204" pitchFamily="34" charset="0"/>
              </a:rPr>
              <a:t>pois na era da globalização existe mais solidão entre as pessoas” – Papa Francisco</a:t>
            </a:r>
          </a:p>
          <a:p>
            <a:pPr algn="just"/>
            <a:endParaRPr lang="pt-PT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200" b="1" dirty="0">
                <a:latin typeface="Calibri" panose="020F0502020204030204" pitchFamily="34" charset="0"/>
                <a:cs typeface="Calibri" panose="020F0502020204030204" pitchFamily="34" charset="0"/>
              </a:rPr>
              <a:t>Catequizar na cultura dos meios de comunicação é </a:t>
            </a:r>
            <a:r>
              <a:rPr lang="pt-PT" sz="2200" dirty="0">
                <a:latin typeface="Calibri" panose="020F0502020204030204" pitchFamily="34" charset="0"/>
                <a:cs typeface="Calibri" panose="020F0502020204030204" pitchFamily="34" charset="0"/>
              </a:rPr>
              <a:t>um desafio que envolve abertura, conhecimento, nova visão da catequese e da pedagogia catequética.</a:t>
            </a:r>
          </a:p>
          <a:p>
            <a:pPr algn="just"/>
            <a:endParaRPr lang="pt-PT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200" dirty="0">
                <a:latin typeface="Calibri" panose="020F0502020204030204" pitchFamily="34" charset="0"/>
                <a:cs typeface="Calibri" panose="020F0502020204030204" pitchFamily="34" charset="0"/>
              </a:rPr>
              <a:t>Se Jesus retornasse hoje ao mundo, quais formas utilizaria para anunciar o Evangelho?</a:t>
            </a:r>
          </a:p>
        </p:txBody>
      </p:sp>
    </p:spTree>
    <p:extLst>
      <p:ext uri="{BB962C8B-B14F-4D97-AF65-F5344CB8AC3E}">
        <p14:creationId xmlns:p14="http://schemas.microsoft.com/office/powerpoint/2010/main" val="569298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9D1B991-BCBB-47B8-9725-919B50094A25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63" y="219247"/>
            <a:ext cx="1319837" cy="1146156"/>
          </a:xfrm>
          <a:prstGeom prst="rect">
            <a:avLst/>
          </a:prstGeom>
        </p:spPr>
      </p:pic>
      <p:sp>
        <p:nvSpPr>
          <p:cNvPr id="5" name="Caixa de Texto 2">
            <a:extLst>
              <a:ext uri="{FF2B5EF4-FFF2-40B4-BE49-F238E27FC236}">
                <a16:creationId xmlns:a16="http://schemas.microsoft.com/office/drawing/2014/main" id="{C5680196-1E92-4E1E-A906-FF40C66D7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00455"/>
            <a:ext cx="2100470" cy="40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solidFill>
                  <a:srgbClr val="80000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DIOCESE DE VISEU</a:t>
            </a:r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 de texto 1">
            <a:extLst>
              <a:ext uri="{FF2B5EF4-FFF2-40B4-BE49-F238E27FC236}">
                <a16:creationId xmlns:a16="http://schemas.microsoft.com/office/drawing/2014/main" id="{5A6E0FEB-4D95-47D1-8B7B-D08EAE41B4A9}"/>
              </a:ext>
            </a:extLst>
          </p:cNvPr>
          <p:cNvSpPr txBox="1"/>
          <p:nvPr/>
        </p:nvSpPr>
        <p:spPr>
          <a:xfrm>
            <a:off x="1868136" y="854782"/>
            <a:ext cx="4338974" cy="4483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PT" sz="1200" b="1" cap="small" dirty="0">
                <a:solidFill>
                  <a:srgbClr val="699841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SDEC - Secretariado Diocesano da Educação Cristã</a:t>
            </a:r>
            <a:endParaRPr lang="pt-PT" sz="1600" dirty="0">
              <a:solidFill>
                <a:srgbClr val="6998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050" b="1" i="1" dirty="0">
                <a:solidFill>
                  <a:srgbClr val="699841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Departamento da Catequese da Infância e Adolescência</a:t>
            </a:r>
            <a:endParaRPr lang="pt-PT" sz="1600" dirty="0">
              <a:solidFill>
                <a:srgbClr val="6998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B7A006D0-EE95-45CF-89FC-01A9E1D8C86D}"/>
              </a:ext>
            </a:extLst>
          </p:cNvPr>
          <p:cNvCxnSpPr>
            <a:cxnSpLocks/>
          </p:cNvCxnSpPr>
          <p:nvPr/>
        </p:nvCxnSpPr>
        <p:spPr>
          <a:xfrm>
            <a:off x="1868136" y="854782"/>
            <a:ext cx="2634290" cy="0"/>
          </a:xfrm>
          <a:prstGeom prst="line">
            <a:avLst/>
          </a:prstGeom>
          <a:ln w="15875" cmpd="sng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F2D60F5D-07A6-4EBE-9383-52D4F548EE02}"/>
              </a:ext>
            </a:extLst>
          </p:cNvPr>
          <p:cNvSpPr txBox="1"/>
          <p:nvPr/>
        </p:nvSpPr>
        <p:spPr>
          <a:xfrm>
            <a:off x="1443560" y="1938627"/>
            <a:ext cx="6117731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6600" b="1" cap="small" dirty="0">
                <a:solidFill>
                  <a:srgbClr val="1F3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OBRIGADO</a:t>
            </a:r>
          </a:p>
          <a:p>
            <a:pPr indent="900113"/>
            <a:r>
              <a:rPr lang="pt-PT" sz="4800" b="1" cap="small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Pela Presença…</a:t>
            </a:r>
          </a:p>
          <a:p>
            <a:pPr indent="900113"/>
            <a:r>
              <a:rPr lang="pt-PT" sz="4800" b="1" cap="small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Pela paciência…</a:t>
            </a:r>
          </a:p>
          <a:p>
            <a:pPr indent="900113"/>
            <a:r>
              <a:rPr lang="pt-PT" sz="4800" b="1" cap="small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Pelo entusiasmo…</a:t>
            </a:r>
          </a:p>
          <a:p>
            <a:pPr indent="900113"/>
            <a:r>
              <a:rPr lang="pt-PT" sz="4800" b="1" cap="small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Pelo Compromisso…</a:t>
            </a:r>
          </a:p>
          <a:p>
            <a:pPr indent="900113"/>
            <a:r>
              <a:rPr lang="pt-PT" sz="4800" b="1" cap="small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Pelo serviço…</a:t>
            </a:r>
          </a:p>
          <a:p>
            <a:endParaRPr lang="pt-PT" sz="6600" b="1" cap="small" dirty="0">
              <a:solidFill>
                <a:srgbClr val="1F38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sz="2400" b="1" cap="small" dirty="0">
                <a:solidFill>
                  <a:srgbClr val="1F3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4340" name="Picture 4" descr="Pin by Sugey Méndez on Confirmación | Bible illustrations, Jesus cartoon,  Sunday school resources">
            <a:extLst>
              <a:ext uri="{FF2B5EF4-FFF2-40B4-BE49-F238E27FC236}">
                <a16:creationId xmlns:a16="http://schemas.microsoft.com/office/drawing/2014/main" id="{761EA076-1350-4769-9166-E05E24C4B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0"/>
            <a:ext cx="4121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243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9D1B991-BCBB-47B8-9725-919B50094A25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63" y="219247"/>
            <a:ext cx="1319837" cy="1146156"/>
          </a:xfrm>
          <a:prstGeom prst="rect">
            <a:avLst/>
          </a:prstGeom>
        </p:spPr>
      </p:pic>
      <p:sp>
        <p:nvSpPr>
          <p:cNvPr id="5" name="Caixa de Texto 2">
            <a:extLst>
              <a:ext uri="{FF2B5EF4-FFF2-40B4-BE49-F238E27FC236}">
                <a16:creationId xmlns:a16="http://schemas.microsoft.com/office/drawing/2014/main" id="{C5680196-1E92-4E1E-A906-FF40C66D7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00455"/>
            <a:ext cx="2100470" cy="40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solidFill>
                  <a:srgbClr val="80000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DIOCESE DE VISEU</a:t>
            </a:r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 de texto 1">
            <a:extLst>
              <a:ext uri="{FF2B5EF4-FFF2-40B4-BE49-F238E27FC236}">
                <a16:creationId xmlns:a16="http://schemas.microsoft.com/office/drawing/2014/main" id="{5A6E0FEB-4D95-47D1-8B7B-D08EAE41B4A9}"/>
              </a:ext>
            </a:extLst>
          </p:cNvPr>
          <p:cNvSpPr txBox="1"/>
          <p:nvPr/>
        </p:nvSpPr>
        <p:spPr>
          <a:xfrm>
            <a:off x="1868136" y="854782"/>
            <a:ext cx="4338974" cy="4483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PT" sz="1200" b="1" cap="small" dirty="0">
                <a:solidFill>
                  <a:srgbClr val="699841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SDEC - Secretariado Diocesano da Educação Cristã</a:t>
            </a:r>
            <a:endParaRPr lang="pt-PT" sz="1600" dirty="0">
              <a:solidFill>
                <a:srgbClr val="6998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050" b="1" i="1" dirty="0">
                <a:solidFill>
                  <a:srgbClr val="699841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Departamento da Catequese da Infância e Adolescência</a:t>
            </a:r>
            <a:endParaRPr lang="pt-PT" sz="1600" dirty="0">
              <a:solidFill>
                <a:srgbClr val="6998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B7A006D0-EE95-45CF-89FC-01A9E1D8C86D}"/>
              </a:ext>
            </a:extLst>
          </p:cNvPr>
          <p:cNvCxnSpPr>
            <a:cxnSpLocks/>
          </p:cNvCxnSpPr>
          <p:nvPr/>
        </p:nvCxnSpPr>
        <p:spPr>
          <a:xfrm>
            <a:off x="1868136" y="854782"/>
            <a:ext cx="2634290" cy="0"/>
          </a:xfrm>
          <a:prstGeom prst="line">
            <a:avLst/>
          </a:prstGeom>
          <a:ln w="15875" cmpd="sng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Resultado de imagen de dibujos biblia fano | Jesus cartoon, Bible crafts  for kids, Bible crafts">
            <a:extLst>
              <a:ext uri="{FF2B5EF4-FFF2-40B4-BE49-F238E27FC236}">
                <a16:creationId xmlns:a16="http://schemas.microsoft.com/office/drawing/2014/main" id="{36770DAD-4A19-48B3-A82D-3663BE0F4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563" y="0"/>
            <a:ext cx="3006437" cy="27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857DE79C-C980-4142-B088-EC61EDE3C37D}"/>
              </a:ext>
            </a:extLst>
          </p:cNvPr>
          <p:cNvSpPr txBox="1">
            <a:spLocks/>
          </p:cNvSpPr>
          <p:nvPr/>
        </p:nvSpPr>
        <p:spPr>
          <a:xfrm>
            <a:off x="1503491" y="1365403"/>
            <a:ext cx="8888283" cy="50654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pt-PT" sz="6600" b="1" dirty="0">
                <a:solidFill>
                  <a:schemeClr val="accent2">
                    <a:lumMod val="50000"/>
                  </a:schemeClr>
                </a:solidFill>
                <a:latin typeface="I am Hueca" panose="02000506030000020004" pitchFamily="2" charset="0"/>
              </a:rPr>
              <a:t>Oração Final</a:t>
            </a:r>
          </a:p>
          <a:p>
            <a:pPr algn="l">
              <a:spcBef>
                <a:spcPts val="0"/>
              </a:spcBef>
            </a:pPr>
            <a:endParaRPr lang="pt-PT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pt-P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Oração para a Semana dos Seminários 2020</a:t>
            </a:r>
          </a:p>
          <a:p>
            <a:pPr algn="l">
              <a:spcBef>
                <a:spcPts val="0"/>
              </a:spcBef>
            </a:pPr>
            <a:r>
              <a:rPr lang="pt-P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l">
              <a:spcBef>
                <a:spcPts val="0"/>
              </a:spcBef>
            </a:pPr>
            <a:r>
              <a:rPr lang="pt-P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Senhor Jesus, filho muito amado do Pai, </a:t>
            </a:r>
          </a:p>
          <a:p>
            <a:pPr algn="l">
              <a:spcBef>
                <a:spcPts val="0"/>
              </a:spcBef>
            </a:pPr>
            <a:r>
              <a:rPr lang="pt-P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envia a força suave do Espírito </a:t>
            </a:r>
          </a:p>
          <a:p>
            <a:pPr algn="l">
              <a:spcBef>
                <a:spcPts val="0"/>
              </a:spcBef>
            </a:pPr>
            <a:r>
              <a:rPr lang="pt-P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que desperte em todos nós </a:t>
            </a:r>
          </a:p>
          <a:p>
            <a:pPr algn="l">
              <a:spcBef>
                <a:spcPts val="0"/>
              </a:spcBef>
            </a:pPr>
            <a:r>
              <a:rPr lang="pt-P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decisão de irmos ter contigo para Te seguir. </a:t>
            </a:r>
          </a:p>
          <a:p>
            <a:pPr algn="l">
              <a:spcBef>
                <a:spcPts val="0"/>
              </a:spcBef>
            </a:pPr>
            <a:r>
              <a:rPr lang="pt-P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Dá aos seminaristas amor à vocação </a:t>
            </a:r>
          </a:p>
          <a:p>
            <a:pPr algn="l">
              <a:spcBef>
                <a:spcPts val="0"/>
              </a:spcBef>
            </a:pPr>
            <a:r>
              <a:rPr lang="pt-P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 graça do compromisso de fidelidade ao Evangelho.</a:t>
            </a:r>
          </a:p>
          <a:p>
            <a:pPr algn="l">
              <a:spcBef>
                <a:spcPts val="0"/>
              </a:spcBef>
            </a:pPr>
            <a:r>
              <a:rPr lang="pt-P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 dos nossos seminários comunidades de discípulos, </a:t>
            </a:r>
          </a:p>
          <a:p>
            <a:pPr algn="l">
              <a:spcBef>
                <a:spcPts val="0"/>
              </a:spcBef>
            </a:pPr>
            <a:r>
              <a:rPr lang="pt-P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 se vive a fraternidade mística. </a:t>
            </a:r>
            <a:endParaRPr lang="pt-PT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784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9D1B991-BCBB-47B8-9725-919B50094A25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63" y="219247"/>
            <a:ext cx="1319837" cy="1146156"/>
          </a:xfrm>
          <a:prstGeom prst="rect">
            <a:avLst/>
          </a:prstGeom>
        </p:spPr>
      </p:pic>
      <p:sp>
        <p:nvSpPr>
          <p:cNvPr id="5" name="Caixa de Texto 2">
            <a:extLst>
              <a:ext uri="{FF2B5EF4-FFF2-40B4-BE49-F238E27FC236}">
                <a16:creationId xmlns:a16="http://schemas.microsoft.com/office/drawing/2014/main" id="{C5680196-1E92-4E1E-A906-FF40C66D7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00455"/>
            <a:ext cx="2100470" cy="40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solidFill>
                  <a:srgbClr val="80000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DIOCESE DE VISEU</a:t>
            </a:r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 de texto 1">
            <a:extLst>
              <a:ext uri="{FF2B5EF4-FFF2-40B4-BE49-F238E27FC236}">
                <a16:creationId xmlns:a16="http://schemas.microsoft.com/office/drawing/2014/main" id="{5A6E0FEB-4D95-47D1-8B7B-D08EAE41B4A9}"/>
              </a:ext>
            </a:extLst>
          </p:cNvPr>
          <p:cNvSpPr txBox="1"/>
          <p:nvPr/>
        </p:nvSpPr>
        <p:spPr>
          <a:xfrm>
            <a:off x="1868136" y="854782"/>
            <a:ext cx="4338974" cy="4483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PT" sz="1200" b="1" cap="small" dirty="0">
                <a:solidFill>
                  <a:srgbClr val="699841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SDEC - Secretariado Diocesano da Educação Cristã</a:t>
            </a:r>
            <a:endParaRPr lang="pt-PT" sz="1600" dirty="0">
              <a:solidFill>
                <a:srgbClr val="6998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050" b="1" i="1" dirty="0">
                <a:solidFill>
                  <a:srgbClr val="699841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Departamento da Catequese da Infância e Adolescência</a:t>
            </a:r>
            <a:endParaRPr lang="pt-PT" sz="1600" dirty="0">
              <a:solidFill>
                <a:srgbClr val="6998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B7A006D0-EE95-45CF-89FC-01A9E1D8C86D}"/>
              </a:ext>
            </a:extLst>
          </p:cNvPr>
          <p:cNvCxnSpPr>
            <a:cxnSpLocks/>
          </p:cNvCxnSpPr>
          <p:nvPr/>
        </p:nvCxnSpPr>
        <p:spPr>
          <a:xfrm>
            <a:off x="1868136" y="854782"/>
            <a:ext cx="2634290" cy="0"/>
          </a:xfrm>
          <a:prstGeom prst="line">
            <a:avLst/>
          </a:prstGeom>
          <a:ln w="15875" cmpd="sng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Resultado de imagen de dibujos biblia fano | Jesus cartoon, Bible crafts  for kids, Bible crafts">
            <a:extLst>
              <a:ext uri="{FF2B5EF4-FFF2-40B4-BE49-F238E27FC236}">
                <a16:creationId xmlns:a16="http://schemas.microsoft.com/office/drawing/2014/main" id="{36770DAD-4A19-48B3-A82D-3663BE0F4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563" y="0"/>
            <a:ext cx="3006437" cy="27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857DE79C-C980-4142-B088-EC61EDE3C37D}"/>
              </a:ext>
            </a:extLst>
          </p:cNvPr>
          <p:cNvSpPr txBox="1">
            <a:spLocks/>
          </p:cNvSpPr>
          <p:nvPr/>
        </p:nvSpPr>
        <p:spPr>
          <a:xfrm>
            <a:off x="1009650" y="1719730"/>
            <a:ext cx="8715375" cy="42048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pt-P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Confirma nos dons do Espírito Santo os formadores; </a:t>
            </a:r>
          </a:p>
          <a:p>
            <a:pPr algn="l">
              <a:spcBef>
                <a:spcPts val="0"/>
              </a:spcBef>
            </a:pPr>
            <a:r>
              <a:rPr lang="pt-P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recompensa e abençoa os benfeitores, </a:t>
            </a:r>
          </a:p>
          <a:p>
            <a:pPr algn="l">
              <a:spcBef>
                <a:spcPts val="0"/>
              </a:spcBef>
            </a:pPr>
            <a:r>
              <a:rPr lang="pt-P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ampara o nosso Bispo e os nossos párocos, </a:t>
            </a:r>
          </a:p>
          <a:p>
            <a:pPr algn="l">
              <a:spcBef>
                <a:spcPts val="0"/>
              </a:spcBef>
            </a:pPr>
            <a:r>
              <a:rPr lang="pt-P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que sejam sempre fiéis ao dom do seu sacerdócio. </a:t>
            </a:r>
          </a:p>
          <a:p>
            <a:pPr algn="l">
              <a:spcBef>
                <a:spcPts val="0"/>
              </a:spcBef>
            </a:pPr>
            <a:r>
              <a:rPr lang="pt-P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o Teu olhar desperte a generosidade </a:t>
            </a:r>
          </a:p>
          <a:p>
            <a:pPr algn="l">
              <a:spcBef>
                <a:spcPts val="0"/>
              </a:spcBef>
            </a:pPr>
            <a:r>
              <a:rPr lang="pt-P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 coragem dos jovens para Te seguirem. </a:t>
            </a:r>
          </a:p>
          <a:p>
            <a:pPr algn="l">
              <a:spcBef>
                <a:spcPts val="0"/>
              </a:spcBef>
            </a:pPr>
            <a:r>
              <a:rPr lang="pt-P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Concede às nossas famílias a ousadia </a:t>
            </a:r>
          </a:p>
          <a:p>
            <a:pPr algn="l">
              <a:spcBef>
                <a:spcPts val="0"/>
              </a:spcBef>
            </a:pPr>
            <a:r>
              <a:rPr lang="pt-P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Te proporem como caminho, verdade e vida. </a:t>
            </a:r>
          </a:p>
          <a:p>
            <a:pPr algn="l">
              <a:spcBef>
                <a:spcPts val="0"/>
              </a:spcBef>
            </a:pPr>
            <a:r>
              <a:rPr lang="pt-P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Senhor Jesus, com a intercessão Maria, Tua e nossa Mãe, </a:t>
            </a:r>
          </a:p>
          <a:p>
            <a:pPr algn="l">
              <a:spcBef>
                <a:spcPts val="0"/>
              </a:spcBef>
            </a:pPr>
            <a:r>
              <a:rPr lang="pt-P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dá à Igreja, felizes e santas vocações sacerdotais. </a:t>
            </a:r>
          </a:p>
          <a:p>
            <a:pPr algn="l">
              <a:spcBef>
                <a:spcPts val="0"/>
              </a:spcBef>
            </a:pPr>
            <a:r>
              <a:rPr lang="pt-P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Ámen! </a:t>
            </a:r>
            <a:endParaRPr lang="pt-PT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679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81075" y="928670"/>
            <a:ext cx="8777318" cy="5000660"/>
          </a:xfrm>
        </p:spPr>
        <p:txBody>
          <a:bodyPr>
            <a:noAutofit/>
          </a:bodyPr>
          <a:lstStyle/>
          <a:p>
            <a:pPr algn="l"/>
            <a: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Podes achar que não tens</a:t>
            </a:r>
            <a:b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P'ra</a:t>
            </a:r>
            <a: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onde ir, nem que fazer</a:t>
            </a:r>
            <a:b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Não sabes bem quem és aqui</a:t>
            </a:r>
            <a:b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Neste mundo </a:t>
            </a:r>
            <a:b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tão grande e frio</a:t>
            </a:r>
          </a:p>
        </p:txBody>
      </p:sp>
      <p:pic>
        <p:nvPicPr>
          <p:cNvPr id="3" name="Onde Deus te levar">
            <a:hlinkClick r:id="" action="ppaction://media"/>
            <a:extLst>
              <a:ext uri="{FF2B5EF4-FFF2-40B4-BE49-F238E27FC236}">
                <a16:creationId xmlns:a16="http://schemas.microsoft.com/office/drawing/2014/main" id="{009B8DDD-FFB0-4A8D-99BD-5CEE4FEB6B7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4" name="Áudio 3">
            <a:hlinkClick r:id="" action="ppaction://media"/>
            <a:extLst>
              <a:ext uri="{FF2B5EF4-FFF2-40B4-BE49-F238E27FC236}">
                <a16:creationId xmlns:a16="http://schemas.microsoft.com/office/drawing/2014/main" id="{BDDCBAB2-FA49-4423-B9D7-213B9FC4126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45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03"/>
    </mc:Choice>
    <mc:Fallback xmlns="">
      <p:transition spd="slow" advTm="293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158" objId="3"/>
      </p14:showEvt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19150" y="1585904"/>
            <a:ext cx="8931056" cy="3686192"/>
          </a:xfrm>
        </p:spPr>
        <p:txBody>
          <a:bodyPr>
            <a:noAutofit/>
          </a:bodyPr>
          <a:lstStyle/>
          <a:p>
            <a:pPr algn="l"/>
            <a: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Mas há qualquer coisa em ti</a:t>
            </a:r>
            <a:b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Que te faz querer, </a:t>
            </a:r>
            <a:b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querer ser alguém,</a:t>
            </a:r>
            <a:b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Querer ser alguém...</a:t>
            </a:r>
          </a:p>
        </p:txBody>
      </p:sp>
      <p:pic>
        <p:nvPicPr>
          <p:cNvPr id="3" name="Áudio 2">
            <a:hlinkClick r:id="" action="ppaction://media"/>
            <a:extLst>
              <a:ext uri="{FF2B5EF4-FFF2-40B4-BE49-F238E27FC236}">
                <a16:creationId xmlns:a16="http://schemas.microsoft.com/office/drawing/2014/main" id="{15DA4E9F-D706-4F50-89C9-BBBFBA46D9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45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18"/>
    </mc:Choice>
    <mc:Fallback xmlns="">
      <p:transition spd="slow" advTm="166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5375" y="738176"/>
            <a:ext cx="9196386" cy="5381647"/>
          </a:xfrm>
        </p:spPr>
        <p:txBody>
          <a:bodyPr>
            <a:noAutofit/>
          </a:bodyPr>
          <a:lstStyle/>
          <a:p>
            <a:pPr algn="l"/>
            <a: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 a Vida </a:t>
            </a:r>
            <a:b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não vai parar,</a:t>
            </a:r>
            <a:b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Vai como vento,</a:t>
            </a:r>
            <a:b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Tens tudo a dar</a:t>
            </a:r>
            <a:b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Não percas tempo</a:t>
            </a:r>
            <a:b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Podes saber que vais chegar</a:t>
            </a:r>
            <a:b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Onde Deus te levar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96"/>
    </mc:Choice>
    <mc:Fallback xmlns="">
      <p:transition spd="slow" advTm="24496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62025" y="1417910"/>
            <a:ext cx="9249375" cy="4022179"/>
          </a:xfrm>
        </p:spPr>
        <p:txBody>
          <a:bodyPr>
            <a:noAutofit/>
          </a:bodyPr>
          <a:lstStyle/>
          <a:p>
            <a:pPr algn="l"/>
            <a: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Mas pode ser tão difícil,</a:t>
            </a:r>
            <a:b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 acreditar Em Deus assim</a:t>
            </a:r>
            <a:b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Será que Deus se vai lembrar...</a:t>
            </a:r>
            <a:b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 me ajudar</a:t>
            </a:r>
            <a:b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Será que sim?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53"/>
    </mc:Choice>
    <mc:Fallback xmlns="">
      <p:transition spd="slow" advTm="20653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0600" y="1456130"/>
            <a:ext cx="9286905" cy="3945740"/>
          </a:xfrm>
        </p:spPr>
        <p:txBody>
          <a:bodyPr>
            <a:noAutofit/>
          </a:bodyPr>
          <a:lstStyle/>
          <a:p>
            <a:pPr algn="l"/>
            <a: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há qualquer coisa </a:t>
            </a:r>
            <a:b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mim</a:t>
            </a:r>
            <a:b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me faz querer: </a:t>
            </a:r>
            <a:b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acreditar</a:t>
            </a:r>
            <a:b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Acreditar!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04"/>
    </mc:Choice>
    <mc:Fallback xmlns="">
      <p:transition spd="slow" advTm="17804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428604"/>
            <a:ext cx="9253536" cy="6000792"/>
          </a:xfrm>
        </p:spPr>
        <p:txBody>
          <a:bodyPr>
            <a:noAutofit/>
          </a:bodyPr>
          <a:lstStyle/>
          <a:p>
            <a:pPr algn="l"/>
            <a: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 Vida </a:t>
            </a:r>
            <a:b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vai parar,</a:t>
            </a:r>
            <a:b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Vai como vento,</a:t>
            </a:r>
            <a:b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Tens tudo a dar</a:t>
            </a:r>
            <a:b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percas tempo</a:t>
            </a:r>
            <a:b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Podes saber que vais chegar</a:t>
            </a:r>
            <a:b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 Deus te levar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38"/>
    </mc:Choice>
    <mc:Fallback xmlns="">
      <p:transition spd="slow" advTm="21038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7275" y="285728"/>
            <a:ext cx="9396411" cy="6000792"/>
          </a:xfrm>
        </p:spPr>
        <p:txBody>
          <a:bodyPr>
            <a:noAutofit/>
          </a:bodyPr>
          <a:lstStyle/>
          <a:p>
            <a:pPr algn="l"/>
            <a: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 Vida </a:t>
            </a:r>
            <a:b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vai parar,</a:t>
            </a:r>
            <a:b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Vai como vento,</a:t>
            </a:r>
            <a:b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Tens tudo a dar</a:t>
            </a:r>
            <a:b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percas tempo</a:t>
            </a:r>
            <a:b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Podes saber que vais chegar</a:t>
            </a:r>
            <a:b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 Deus te levar</a:t>
            </a:r>
          </a:p>
        </p:txBody>
      </p:sp>
    </p:spTree>
    <p:extLst>
      <p:ext uri="{BB962C8B-B14F-4D97-AF65-F5344CB8AC3E}">
        <p14:creationId xmlns:p14="http://schemas.microsoft.com/office/powerpoint/2010/main" val="14552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406"/>
    </mc:Choice>
    <mc:Fallback xmlns="">
      <p:transition spd="slow" advTm="10140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9D1B991-BCBB-47B8-9725-919B50094A25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63" y="219247"/>
            <a:ext cx="1319837" cy="1146156"/>
          </a:xfrm>
          <a:prstGeom prst="rect">
            <a:avLst/>
          </a:prstGeom>
        </p:spPr>
      </p:pic>
      <p:sp>
        <p:nvSpPr>
          <p:cNvPr id="5" name="Caixa de Texto 2">
            <a:extLst>
              <a:ext uri="{FF2B5EF4-FFF2-40B4-BE49-F238E27FC236}">
                <a16:creationId xmlns:a16="http://schemas.microsoft.com/office/drawing/2014/main" id="{C5680196-1E92-4E1E-A906-FF40C66D7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00455"/>
            <a:ext cx="2100470" cy="40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solidFill>
                  <a:srgbClr val="80000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DIOCESE DE VISEU</a:t>
            </a:r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 de texto 1">
            <a:extLst>
              <a:ext uri="{FF2B5EF4-FFF2-40B4-BE49-F238E27FC236}">
                <a16:creationId xmlns:a16="http://schemas.microsoft.com/office/drawing/2014/main" id="{5A6E0FEB-4D95-47D1-8B7B-D08EAE41B4A9}"/>
              </a:ext>
            </a:extLst>
          </p:cNvPr>
          <p:cNvSpPr txBox="1"/>
          <p:nvPr/>
        </p:nvSpPr>
        <p:spPr>
          <a:xfrm>
            <a:off x="1868136" y="854782"/>
            <a:ext cx="4338974" cy="4483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PT" sz="1200" b="1" cap="small" dirty="0">
                <a:solidFill>
                  <a:srgbClr val="699841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SDEC - Secretariado Diocesano da Educação Cristã</a:t>
            </a:r>
            <a:endParaRPr lang="pt-PT" sz="1600" dirty="0">
              <a:solidFill>
                <a:srgbClr val="6998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050" b="1" i="1" dirty="0">
                <a:solidFill>
                  <a:srgbClr val="699841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Departamento da Catequese da Infância e Adolescência</a:t>
            </a:r>
            <a:endParaRPr lang="pt-PT" sz="1600" dirty="0">
              <a:solidFill>
                <a:srgbClr val="6998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B7A006D0-EE95-45CF-89FC-01A9E1D8C86D}"/>
              </a:ext>
            </a:extLst>
          </p:cNvPr>
          <p:cNvCxnSpPr>
            <a:cxnSpLocks/>
          </p:cNvCxnSpPr>
          <p:nvPr/>
        </p:nvCxnSpPr>
        <p:spPr>
          <a:xfrm>
            <a:off x="1868136" y="854782"/>
            <a:ext cx="2634290" cy="0"/>
          </a:xfrm>
          <a:prstGeom prst="line">
            <a:avLst/>
          </a:prstGeom>
          <a:ln w="15875" cmpd="sng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BF877A85-BCDE-49E6-96B1-7C3B07649F99}"/>
              </a:ext>
            </a:extLst>
          </p:cNvPr>
          <p:cNvSpPr txBox="1"/>
          <p:nvPr/>
        </p:nvSpPr>
        <p:spPr>
          <a:xfrm>
            <a:off x="813763" y="1393435"/>
            <a:ext cx="6058092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400" b="1" cap="small" dirty="0">
                <a:solidFill>
                  <a:srgbClr val="1F3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Catequizar é comunicar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01565BA-598E-4412-92ED-F4A471B9DE9C}"/>
              </a:ext>
            </a:extLst>
          </p:cNvPr>
          <p:cNvSpPr txBox="1"/>
          <p:nvPr/>
        </p:nvSpPr>
        <p:spPr>
          <a:xfrm>
            <a:off x="813763" y="1863435"/>
            <a:ext cx="6241496" cy="2579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200" i="1" dirty="0">
                <a:latin typeface="Calibri" panose="020F0502020204030204" pitchFamily="34" charset="0"/>
                <a:cs typeface="Calibri" panose="020F0502020204030204" pitchFamily="34" charset="0"/>
              </a:rPr>
              <a:t>“O catequista tem, assim, de repensar e de readaptar, cada vez mais, os instrumentos de comunicação mais adequados para que a mensagem possa chegar ao destinatário, a fim de promover uma profissão de fé viva, explícita e atuante” </a:t>
            </a:r>
            <a:r>
              <a:rPr lang="pt-PT" sz="2200" dirty="0">
                <a:latin typeface="Calibri" panose="020F0502020204030204" pitchFamily="34" charset="0"/>
                <a:cs typeface="Calibri" panose="020F0502020204030204" pitchFamily="34" charset="0"/>
              </a:rPr>
              <a:t>(DGC 78). </a:t>
            </a:r>
          </a:p>
        </p:txBody>
      </p:sp>
      <p:pic>
        <p:nvPicPr>
          <p:cNvPr id="1026" name="Picture 2" descr="II Domingo da Quaresma - Ano A :: Dafgemrc">
            <a:extLst>
              <a:ext uri="{FF2B5EF4-FFF2-40B4-BE49-F238E27FC236}">
                <a16:creationId xmlns:a16="http://schemas.microsoft.com/office/drawing/2014/main" id="{DE5EAAD8-775C-44CE-8EBC-362C6D541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258" y="0"/>
            <a:ext cx="5136742" cy="372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65D157EC-BEC3-4CF7-AD27-8BFF4294697F}"/>
              </a:ext>
            </a:extLst>
          </p:cNvPr>
          <p:cNvSpPr txBox="1"/>
          <p:nvPr/>
        </p:nvSpPr>
        <p:spPr>
          <a:xfrm>
            <a:off x="813763" y="4912474"/>
            <a:ext cx="89814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PT" sz="2400" b="1" dirty="0">
                <a:latin typeface="Calibri" panose="020F0502020204030204" pitchFamily="34" charset="0"/>
                <a:cs typeface="Calibri" panose="020F0502020204030204" pitchFamily="34" charset="0"/>
              </a:rPr>
              <a:t>Múltiplas linguagens, originais e interativas…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O uso da </a:t>
            </a:r>
            <a:r>
              <a:rPr lang="pt-PT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Internet e das Novas Tecnologias 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na catequese são uma destas formas de expressão à disposição do catequista…  </a:t>
            </a:r>
          </a:p>
        </p:txBody>
      </p:sp>
    </p:spTree>
    <p:extLst>
      <p:ext uri="{BB962C8B-B14F-4D97-AF65-F5344CB8AC3E}">
        <p14:creationId xmlns:p14="http://schemas.microsoft.com/office/powerpoint/2010/main" val="269603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9D1B991-BCBB-47B8-9725-919B50094A25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63" y="219247"/>
            <a:ext cx="1319837" cy="1146156"/>
          </a:xfrm>
          <a:prstGeom prst="rect">
            <a:avLst/>
          </a:prstGeom>
        </p:spPr>
      </p:pic>
      <p:sp>
        <p:nvSpPr>
          <p:cNvPr id="5" name="Caixa de Texto 2">
            <a:extLst>
              <a:ext uri="{FF2B5EF4-FFF2-40B4-BE49-F238E27FC236}">
                <a16:creationId xmlns:a16="http://schemas.microsoft.com/office/drawing/2014/main" id="{C5680196-1E92-4E1E-A906-FF40C66D7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00455"/>
            <a:ext cx="2100470" cy="40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solidFill>
                  <a:srgbClr val="80000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DIOCESE DE VISEU</a:t>
            </a:r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 de texto 1">
            <a:extLst>
              <a:ext uri="{FF2B5EF4-FFF2-40B4-BE49-F238E27FC236}">
                <a16:creationId xmlns:a16="http://schemas.microsoft.com/office/drawing/2014/main" id="{5A6E0FEB-4D95-47D1-8B7B-D08EAE41B4A9}"/>
              </a:ext>
            </a:extLst>
          </p:cNvPr>
          <p:cNvSpPr txBox="1"/>
          <p:nvPr/>
        </p:nvSpPr>
        <p:spPr>
          <a:xfrm>
            <a:off x="1868136" y="854782"/>
            <a:ext cx="4338974" cy="4483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PT" sz="1200" b="1" cap="small" dirty="0">
                <a:solidFill>
                  <a:srgbClr val="699841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SDEC - Secretariado Diocesano da Educação Cristã</a:t>
            </a:r>
            <a:endParaRPr lang="pt-PT" sz="1600" dirty="0">
              <a:solidFill>
                <a:srgbClr val="6998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050" b="1" i="1" dirty="0">
                <a:solidFill>
                  <a:srgbClr val="699841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Departamento da Catequese da Infância e Adolescência</a:t>
            </a:r>
            <a:endParaRPr lang="pt-PT" sz="1600" dirty="0">
              <a:solidFill>
                <a:srgbClr val="6998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B7A006D0-EE95-45CF-89FC-01A9E1D8C86D}"/>
              </a:ext>
            </a:extLst>
          </p:cNvPr>
          <p:cNvCxnSpPr>
            <a:cxnSpLocks/>
          </p:cNvCxnSpPr>
          <p:nvPr/>
        </p:nvCxnSpPr>
        <p:spPr>
          <a:xfrm>
            <a:off x="1868136" y="854782"/>
            <a:ext cx="2634290" cy="0"/>
          </a:xfrm>
          <a:prstGeom prst="line">
            <a:avLst/>
          </a:prstGeom>
          <a:ln w="15875" cmpd="sng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01565BA-598E-4412-92ED-F4A471B9DE9C}"/>
              </a:ext>
            </a:extLst>
          </p:cNvPr>
          <p:cNvSpPr txBox="1"/>
          <p:nvPr/>
        </p:nvSpPr>
        <p:spPr>
          <a:xfrm>
            <a:off x="813763" y="1540011"/>
            <a:ext cx="6967649" cy="4974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2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Mensagens SMS e MMS e </a:t>
            </a:r>
            <a:r>
              <a:rPr lang="pt-PT" sz="2200" b="1" cap="small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whatsApp</a:t>
            </a:r>
            <a:r>
              <a:rPr lang="pt-PT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São  uma boa forma de comunicar com os catequizandos.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Um SMS pode conter um pensamento, um convite à oração, um pedido, uma palavra amiga de acompanhamento, a marcação de um encontro, uma partilha, uma recordação, uma citação.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Este é um meio diferente e eficaz, se for bem utilizada. </a:t>
            </a:r>
          </a:p>
        </p:txBody>
      </p:sp>
      <p:pic>
        <p:nvPicPr>
          <p:cNvPr id="2050" name="Picture 2" descr="2dtc_A">
            <a:extLst>
              <a:ext uri="{FF2B5EF4-FFF2-40B4-BE49-F238E27FC236}">
                <a16:creationId xmlns:a16="http://schemas.microsoft.com/office/drawing/2014/main" id="{72D05CD6-F04B-4D2B-97C0-816F3418A3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" r="8762"/>
          <a:stretch/>
        </p:blipFill>
        <p:spPr bwMode="auto">
          <a:xfrm>
            <a:off x="8039987" y="-13857"/>
            <a:ext cx="4221709" cy="689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607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9D1B991-BCBB-47B8-9725-919B50094A25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63" y="219247"/>
            <a:ext cx="1319837" cy="1146156"/>
          </a:xfrm>
          <a:prstGeom prst="rect">
            <a:avLst/>
          </a:prstGeom>
        </p:spPr>
      </p:pic>
      <p:sp>
        <p:nvSpPr>
          <p:cNvPr id="5" name="Caixa de Texto 2">
            <a:extLst>
              <a:ext uri="{FF2B5EF4-FFF2-40B4-BE49-F238E27FC236}">
                <a16:creationId xmlns:a16="http://schemas.microsoft.com/office/drawing/2014/main" id="{C5680196-1E92-4E1E-A906-FF40C66D7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00455"/>
            <a:ext cx="2100470" cy="40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solidFill>
                  <a:srgbClr val="80000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DIOCESE DE VISEU</a:t>
            </a:r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 de texto 1">
            <a:extLst>
              <a:ext uri="{FF2B5EF4-FFF2-40B4-BE49-F238E27FC236}">
                <a16:creationId xmlns:a16="http://schemas.microsoft.com/office/drawing/2014/main" id="{5A6E0FEB-4D95-47D1-8B7B-D08EAE41B4A9}"/>
              </a:ext>
            </a:extLst>
          </p:cNvPr>
          <p:cNvSpPr txBox="1"/>
          <p:nvPr/>
        </p:nvSpPr>
        <p:spPr>
          <a:xfrm>
            <a:off x="1868136" y="854782"/>
            <a:ext cx="4338974" cy="4483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PT" sz="1200" b="1" cap="small" dirty="0">
                <a:solidFill>
                  <a:srgbClr val="699841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SDEC - Secretariado Diocesano da Educação Cristã</a:t>
            </a:r>
            <a:endParaRPr lang="pt-PT" sz="1600" dirty="0">
              <a:solidFill>
                <a:srgbClr val="6998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050" b="1" i="1" dirty="0">
                <a:solidFill>
                  <a:srgbClr val="699841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Departamento da Catequese da Infância e Adolescência</a:t>
            </a:r>
            <a:endParaRPr lang="pt-PT" sz="1600" dirty="0">
              <a:solidFill>
                <a:srgbClr val="6998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B7A006D0-EE95-45CF-89FC-01A9E1D8C86D}"/>
              </a:ext>
            </a:extLst>
          </p:cNvPr>
          <p:cNvCxnSpPr>
            <a:cxnSpLocks/>
          </p:cNvCxnSpPr>
          <p:nvPr/>
        </p:nvCxnSpPr>
        <p:spPr>
          <a:xfrm>
            <a:off x="1868136" y="854782"/>
            <a:ext cx="2634290" cy="0"/>
          </a:xfrm>
          <a:prstGeom prst="line">
            <a:avLst/>
          </a:prstGeom>
          <a:ln w="15875" cmpd="sng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01565BA-598E-4412-92ED-F4A471B9DE9C}"/>
              </a:ext>
            </a:extLst>
          </p:cNvPr>
          <p:cNvSpPr txBox="1"/>
          <p:nvPr/>
        </p:nvSpPr>
        <p:spPr>
          <a:xfrm>
            <a:off x="738332" y="1490318"/>
            <a:ext cx="6484513" cy="4974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4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E-mails: 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Este meio de comunicação pode conter imagens, sons, vídeos…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Interação, comunicação, partilha, participação são algumas das características dos e-mails.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Na catequese podem ser um veículo de partilha de ideias, de materiais, de boas mensagens.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Ao contrário do SMS, podem ser mensagens mais elaboradas e reflexivas </a:t>
            </a:r>
          </a:p>
        </p:txBody>
      </p:sp>
      <p:pic>
        <p:nvPicPr>
          <p:cNvPr id="3074" name="Picture 2" descr="Dibujos de Fano en color · Diócesis de Málaga : Portal de la Iglesia  Católica de Málaga | Biblia para niños, Temas de catequesis, Dibujos de  jesús">
            <a:extLst>
              <a:ext uri="{FF2B5EF4-FFF2-40B4-BE49-F238E27FC236}">
                <a16:creationId xmlns:a16="http://schemas.microsoft.com/office/drawing/2014/main" id="{F054420F-9402-4547-B935-604EC585B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845" y="-13855"/>
            <a:ext cx="4969156" cy="399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867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9D1B991-BCBB-47B8-9725-919B50094A25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63" y="219247"/>
            <a:ext cx="1319837" cy="1146156"/>
          </a:xfrm>
          <a:prstGeom prst="rect">
            <a:avLst/>
          </a:prstGeom>
        </p:spPr>
      </p:pic>
      <p:sp>
        <p:nvSpPr>
          <p:cNvPr id="5" name="Caixa de Texto 2">
            <a:extLst>
              <a:ext uri="{FF2B5EF4-FFF2-40B4-BE49-F238E27FC236}">
                <a16:creationId xmlns:a16="http://schemas.microsoft.com/office/drawing/2014/main" id="{C5680196-1E92-4E1E-A906-FF40C66D7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00455"/>
            <a:ext cx="2100470" cy="40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solidFill>
                  <a:srgbClr val="80000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DIOCESE DE VISEU</a:t>
            </a:r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 de texto 1">
            <a:extLst>
              <a:ext uri="{FF2B5EF4-FFF2-40B4-BE49-F238E27FC236}">
                <a16:creationId xmlns:a16="http://schemas.microsoft.com/office/drawing/2014/main" id="{5A6E0FEB-4D95-47D1-8B7B-D08EAE41B4A9}"/>
              </a:ext>
            </a:extLst>
          </p:cNvPr>
          <p:cNvSpPr txBox="1"/>
          <p:nvPr/>
        </p:nvSpPr>
        <p:spPr>
          <a:xfrm>
            <a:off x="1868136" y="854782"/>
            <a:ext cx="4338974" cy="4483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PT" sz="1200" b="1" cap="small" dirty="0">
                <a:solidFill>
                  <a:srgbClr val="699841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SDEC - Secretariado Diocesano da Educação Cristã</a:t>
            </a:r>
            <a:endParaRPr lang="pt-PT" sz="1600" dirty="0">
              <a:solidFill>
                <a:srgbClr val="6998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050" b="1" i="1" dirty="0">
                <a:solidFill>
                  <a:srgbClr val="699841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Departamento da Catequese da Infância e Adolescência</a:t>
            </a:r>
            <a:endParaRPr lang="pt-PT" sz="1600" dirty="0">
              <a:solidFill>
                <a:srgbClr val="6998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B7A006D0-EE95-45CF-89FC-01A9E1D8C86D}"/>
              </a:ext>
            </a:extLst>
          </p:cNvPr>
          <p:cNvCxnSpPr>
            <a:cxnSpLocks/>
          </p:cNvCxnSpPr>
          <p:nvPr/>
        </p:nvCxnSpPr>
        <p:spPr>
          <a:xfrm>
            <a:off x="1868136" y="854782"/>
            <a:ext cx="2634290" cy="0"/>
          </a:xfrm>
          <a:prstGeom prst="line">
            <a:avLst/>
          </a:prstGeom>
          <a:ln w="15875" cmpd="sng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BF877A85-BCDE-49E6-96B1-7C3B07649F99}"/>
              </a:ext>
            </a:extLst>
          </p:cNvPr>
          <p:cNvSpPr txBox="1"/>
          <p:nvPr/>
        </p:nvSpPr>
        <p:spPr>
          <a:xfrm>
            <a:off x="813763" y="1393435"/>
            <a:ext cx="6058092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400" b="1" cap="small" dirty="0">
                <a:solidFill>
                  <a:srgbClr val="1F3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Páginas Web: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01565BA-598E-4412-92ED-F4A471B9DE9C}"/>
              </a:ext>
            </a:extLst>
          </p:cNvPr>
          <p:cNvSpPr txBox="1"/>
          <p:nvPr/>
        </p:nvSpPr>
        <p:spPr>
          <a:xfrm>
            <a:off x="813763" y="1863435"/>
            <a:ext cx="6379789" cy="3913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Há muitas páginas na Internet com informações, técnicas, jogos, temas, utilidades, documentos, sendo todas elas de uso fácil para a catequese e que podem ser úteis para o desenvolvimento da mesma. </a:t>
            </a:r>
          </a:p>
          <a:p>
            <a:pPr>
              <a:lnSpc>
                <a:spcPct val="150000"/>
              </a:lnSpc>
            </a:pPr>
            <a:r>
              <a:rPr lang="pt-PT" sz="2400" b="1" dirty="0">
                <a:latin typeface="Calibri" panose="020F0502020204030204" pitchFamily="34" charset="0"/>
                <a:cs typeface="Calibri" panose="020F0502020204030204" pitchFamily="34" charset="0"/>
              </a:rPr>
              <a:t>E… porque não construir uma página Web para o grupo de catequese? </a:t>
            </a:r>
          </a:p>
        </p:txBody>
      </p:sp>
      <p:pic>
        <p:nvPicPr>
          <p:cNvPr id="4098" name="Picture 2" descr="Kamiano » ¡No te lo pierdas!">
            <a:extLst>
              <a:ext uri="{FF2B5EF4-FFF2-40B4-BE49-F238E27FC236}">
                <a16:creationId xmlns:a16="http://schemas.microsoft.com/office/drawing/2014/main" id="{D3033699-C714-49CD-866D-8817A252F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056" y="6640"/>
            <a:ext cx="4996292" cy="554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39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9D1B991-BCBB-47B8-9725-919B50094A25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63" y="219247"/>
            <a:ext cx="1319837" cy="1146156"/>
          </a:xfrm>
          <a:prstGeom prst="rect">
            <a:avLst/>
          </a:prstGeom>
        </p:spPr>
      </p:pic>
      <p:sp>
        <p:nvSpPr>
          <p:cNvPr id="5" name="Caixa de Texto 2">
            <a:extLst>
              <a:ext uri="{FF2B5EF4-FFF2-40B4-BE49-F238E27FC236}">
                <a16:creationId xmlns:a16="http://schemas.microsoft.com/office/drawing/2014/main" id="{C5680196-1E92-4E1E-A906-FF40C66D7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00455"/>
            <a:ext cx="2100470" cy="40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solidFill>
                  <a:srgbClr val="80000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DIOCESE DE VISEU</a:t>
            </a:r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 de texto 1">
            <a:extLst>
              <a:ext uri="{FF2B5EF4-FFF2-40B4-BE49-F238E27FC236}">
                <a16:creationId xmlns:a16="http://schemas.microsoft.com/office/drawing/2014/main" id="{5A6E0FEB-4D95-47D1-8B7B-D08EAE41B4A9}"/>
              </a:ext>
            </a:extLst>
          </p:cNvPr>
          <p:cNvSpPr txBox="1"/>
          <p:nvPr/>
        </p:nvSpPr>
        <p:spPr>
          <a:xfrm>
            <a:off x="1868136" y="854782"/>
            <a:ext cx="4338974" cy="4483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PT" sz="1200" b="1" cap="small" dirty="0">
                <a:solidFill>
                  <a:srgbClr val="699841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SDEC - Secretariado Diocesano da Educação Cristã</a:t>
            </a:r>
            <a:endParaRPr lang="pt-PT" sz="1600" dirty="0">
              <a:solidFill>
                <a:srgbClr val="6998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050" b="1" i="1" dirty="0">
                <a:solidFill>
                  <a:srgbClr val="699841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Departamento da Catequese da Infância e Adolescência</a:t>
            </a:r>
            <a:endParaRPr lang="pt-PT" sz="1600" dirty="0">
              <a:solidFill>
                <a:srgbClr val="6998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B7A006D0-EE95-45CF-89FC-01A9E1D8C86D}"/>
              </a:ext>
            </a:extLst>
          </p:cNvPr>
          <p:cNvCxnSpPr>
            <a:cxnSpLocks/>
          </p:cNvCxnSpPr>
          <p:nvPr/>
        </p:nvCxnSpPr>
        <p:spPr>
          <a:xfrm>
            <a:off x="1868136" y="854782"/>
            <a:ext cx="2634290" cy="0"/>
          </a:xfrm>
          <a:prstGeom prst="line">
            <a:avLst/>
          </a:prstGeom>
          <a:ln w="15875" cmpd="sng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BF877A85-BCDE-49E6-96B1-7C3B07649F99}"/>
              </a:ext>
            </a:extLst>
          </p:cNvPr>
          <p:cNvSpPr txBox="1"/>
          <p:nvPr/>
        </p:nvSpPr>
        <p:spPr>
          <a:xfrm>
            <a:off x="827628" y="1540011"/>
            <a:ext cx="9872785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400" b="1" cap="small" dirty="0">
                <a:solidFill>
                  <a:srgbClr val="1F3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6- Recursos Digitais para a Catequese: Sites onde se podem encontrar…</a:t>
            </a:r>
            <a:endParaRPr lang="pt-PT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448D5F2-82CF-4DAA-A400-C901B7A59471}"/>
              </a:ext>
            </a:extLst>
          </p:cNvPr>
          <p:cNvSpPr txBox="1"/>
          <p:nvPr/>
        </p:nvSpPr>
        <p:spPr>
          <a:xfrm>
            <a:off x="901282" y="2000938"/>
            <a:ext cx="10389436" cy="478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Clr>
                <a:srgbClr val="1F3864"/>
              </a:buClr>
              <a:buFont typeface="Wingdings" panose="05000000000000000000" pitchFamily="2" charset="2"/>
              <a:buChar char="q"/>
            </a:pPr>
            <a:r>
              <a:rPr lang="pt-P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PROGRAMA PARA FAZER DOWNLOADS- 4K Vídeo </a:t>
            </a:r>
            <a:r>
              <a:rPr lang="pt-PT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Downloader</a:t>
            </a:r>
            <a:r>
              <a:rPr lang="pt-P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t-PT" sz="2200" u="sng" dirty="0">
                <a:solidFill>
                  <a:srgbClr val="1F386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https://www.4kdownload.com/products/product-videodownloader</a:t>
            </a:r>
            <a:endParaRPr lang="pt-PT" sz="2200" u="sng" dirty="0">
              <a:solidFill>
                <a:srgbClr val="1F38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Clr>
                <a:srgbClr val="1F3864"/>
              </a:buClr>
              <a:buFont typeface="Wingdings" panose="05000000000000000000" pitchFamily="2" charset="2"/>
              <a:buChar char="q"/>
            </a:pPr>
            <a:endParaRPr lang="pt-PT" sz="2200" u="sng" dirty="0">
              <a:solidFill>
                <a:srgbClr val="1F38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1F3864"/>
              </a:buClr>
              <a:buFont typeface="Wingdings" panose="05000000000000000000" pitchFamily="2" charset="2"/>
              <a:buChar char="q"/>
            </a:pPr>
            <a:r>
              <a:rPr lang="pt-P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SDEC</a:t>
            </a:r>
            <a:r>
              <a:rPr lang="pt-P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t-PT" sz="2200" u="sng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http://www.educris.com/v3/centrorecursos/#qualquer/</a:t>
            </a:r>
            <a:endParaRPr lang="pt-PT" sz="2200" u="sng" dirty="0">
              <a:solidFill>
                <a:srgbClr val="1F386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1F3864"/>
              </a:buClr>
              <a:buFont typeface="Wingdings" panose="05000000000000000000" pitchFamily="2" charset="2"/>
              <a:buChar char="q"/>
            </a:pPr>
            <a:endParaRPr lang="pt-P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1F3864"/>
              </a:buClr>
              <a:buFont typeface="Wingdings" panose="05000000000000000000" pitchFamily="2" charset="2"/>
              <a:buChar char="q"/>
            </a:pPr>
            <a:r>
              <a:rPr lang="pt-P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CATEQUESE EM TEMPO DE PANDEMIA-EDUCRIS</a:t>
            </a:r>
            <a:r>
              <a:rPr lang="pt-P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t-PT" sz="2200" u="sng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https://www.youtube.com/channel/UCUZXYqk8jdpWdoCX5n9RYhQ</a:t>
            </a:r>
            <a:endParaRPr lang="pt-PT" sz="2200" dirty="0">
              <a:solidFill>
                <a:srgbClr val="1F386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1F3864"/>
              </a:buClr>
              <a:buFont typeface="Wingdings" panose="05000000000000000000" pitchFamily="2" charset="2"/>
              <a:buChar char="q"/>
            </a:pPr>
            <a:r>
              <a:rPr lang="pt-PT" sz="2200" u="sng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https://www.youtube.com/user/canaleducris</a:t>
            </a:r>
            <a:endParaRPr lang="pt-PT" sz="2200" u="sng" dirty="0">
              <a:solidFill>
                <a:srgbClr val="1F386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1F3864"/>
              </a:buClr>
              <a:buFont typeface="Wingdings" panose="05000000000000000000" pitchFamily="2" charset="2"/>
              <a:buChar char="q"/>
            </a:pPr>
            <a:endParaRPr lang="pt-P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1F3864"/>
              </a:buClr>
              <a:buFont typeface="Wingdings" panose="05000000000000000000" pitchFamily="2" charset="2"/>
              <a:buChar char="q"/>
            </a:pPr>
            <a:r>
              <a:rPr lang="pt-PT" sz="2200" b="1" cap="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 de apoio à Catequese</a:t>
            </a:r>
            <a:r>
              <a:rPr lang="pt-P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t-PT" sz="2200" u="sng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https://catequesematerial.wordpress.com/</a:t>
            </a:r>
            <a:endParaRPr lang="pt-PT" sz="2200" u="sng" dirty="0">
              <a:solidFill>
                <a:srgbClr val="1F386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1F3864"/>
              </a:buClr>
              <a:buFont typeface="Wingdings" panose="05000000000000000000" pitchFamily="2" charset="2"/>
              <a:buChar char="q"/>
            </a:pPr>
            <a:endParaRPr lang="pt-P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1F3864"/>
              </a:buClr>
              <a:buFont typeface="Wingdings" panose="05000000000000000000" pitchFamily="2" charset="2"/>
              <a:buChar char="q"/>
            </a:pPr>
            <a:r>
              <a:rPr lang="es-ES" sz="22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Salesianos:</a:t>
            </a:r>
            <a:r>
              <a:rPr lang="es-E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200" u="sng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https://edisal.salesianos.pt/index.php/recursos/catequese-em-tempo-de-confinamento</a:t>
            </a:r>
            <a:endParaRPr lang="pt-PT" sz="2200" dirty="0">
              <a:solidFill>
                <a:srgbClr val="1F386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9053907-9CD8-48D2-BDA2-7D7123D035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98182" y="-29731"/>
            <a:ext cx="2514138" cy="197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40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9D1B991-BCBB-47B8-9725-919B50094A25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63" y="219247"/>
            <a:ext cx="1319837" cy="1146156"/>
          </a:xfrm>
          <a:prstGeom prst="rect">
            <a:avLst/>
          </a:prstGeom>
        </p:spPr>
      </p:pic>
      <p:sp>
        <p:nvSpPr>
          <p:cNvPr id="5" name="Caixa de Texto 2">
            <a:extLst>
              <a:ext uri="{FF2B5EF4-FFF2-40B4-BE49-F238E27FC236}">
                <a16:creationId xmlns:a16="http://schemas.microsoft.com/office/drawing/2014/main" id="{C5680196-1E92-4E1E-A906-FF40C66D7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00455"/>
            <a:ext cx="2100470" cy="40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solidFill>
                  <a:srgbClr val="80000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DIOCESE DE VISEU</a:t>
            </a:r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 de texto 1">
            <a:extLst>
              <a:ext uri="{FF2B5EF4-FFF2-40B4-BE49-F238E27FC236}">
                <a16:creationId xmlns:a16="http://schemas.microsoft.com/office/drawing/2014/main" id="{5A6E0FEB-4D95-47D1-8B7B-D08EAE41B4A9}"/>
              </a:ext>
            </a:extLst>
          </p:cNvPr>
          <p:cNvSpPr txBox="1"/>
          <p:nvPr/>
        </p:nvSpPr>
        <p:spPr>
          <a:xfrm>
            <a:off x="1868136" y="854782"/>
            <a:ext cx="4338974" cy="4483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PT" sz="1200" b="1" cap="small" dirty="0">
                <a:solidFill>
                  <a:srgbClr val="699841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SDEC - Secretariado Diocesano da Educação Cristã</a:t>
            </a:r>
            <a:endParaRPr lang="pt-PT" sz="1600" dirty="0">
              <a:solidFill>
                <a:srgbClr val="6998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050" b="1" i="1" dirty="0">
                <a:solidFill>
                  <a:srgbClr val="699841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Departamento da Catequese da Infância e Adolescência</a:t>
            </a:r>
            <a:endParaRPr lang="pt-PT" sz="1600" dirty="0">
              <a:solidFill>
                <a:srgbClr val="6998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B7A006D0-EE95-45CF-89FC-01A9E1D8C86D}"/>
              </a:ext>
            </a:extLst>
          </p:cNvPr>
          <p:cNvCxnSpPr>
            <a:cxnSpLocks/>
          </p:cNvCxnSpPr>
          <p:nvPr/>
        </p:nvCxnSpPr>
        <p:spPr>
          <a:xfrm>
            <a:off x="1868136" y="854782"/>
            <a:ext cx="2634290" cy="0"/>
          </a:xfrm>
          <a:prstGeom prst="line">
            <a:avLst/>
          </a:prstGeom>
          <a:ln w="15875" cmpd="sng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BF877A85-BCDE-49E6-96B1-7C3B07649F99}"/>
              </a:ext>
            </a:extLst>
          </p:cNvPr>
          <p:cNvSpPr txBox="1"/>
          <p:nvPr/>
        </p:nvSpPr>
        <p:spPr>
          <a:xfrm>
            <a:off x="813763" y="1490318"/>
            <a:ext cx="11200046" cy="5225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6858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ct val="100000"/>
              <a:tabLst/>
              <a:defRPr/>
            </a:pPr>
            <a:r>
              <a:rPr kumimoji="0" lang="pt-PT" sz="2400" b="1" i="0" u="none" strike="noStrike" kern="1200" cap="small" spc="0" normalizeH="0" noProof="0" dirty="0">
                <a:ln>
                  <a:noFill/>
                </a:ln>
                <a:solidFill>
                  <a:srgbClr val="1F3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 para a catequese</a:t>
            </a:r>
            <a:r>
              <a:rPr kumimoji="0" lang="pt-PT" sz="2400" b="1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342900" marR="0" lvl="0" indent="-342900" algn="l" defTabSz="6858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pt-PT" sz="2200" b="0" i="0" u="sng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https://catequesederendufinho.blogspot.com/p/historias-da-bibli.html</a:t>
            </a:r>
            <a:endParaRPr kumimoji="0" lang="pt-PT" sz="2200" b="0" i="0" u="none" strike="noStrike" kern="120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6858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pt-PT" sz="2200" b="0" i="0" u="sng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https://rezaravida.com/index.php/recursos-para-a-catequese/</a:t>
            </a:r>
            <a:endParaRPr kumimoji="0" lang="pt-PT" sz="2200" b="0" i="0" u="none" strike="noStrike" kern="120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685800" rtl="0" eaLnBrk="1" fontAlgn="auto" latinLnBrk="0" hangingPunct="1">
              <a:spcBef>
                <a:spcPts val="1000"/>
              </a:spcBef>
              <a:spcAft>
                <a:spcPts val="800"/>
              </a:spcAft>
              <a:buClr>
                <a:srgbClr val="1F3864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pt-PT" sz="2200" b="0" i="0" u="sng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http://www.findglocal.com/PT/Porto/1919763018105936/Blog-Material-de-Catequese</a:t>
            </a:r>
            <a:endParaRPr kumimoji="0" lang="pt-PT" sz="2200" b="0" i="0" u="none" strike="noStrike" kern="120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6858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pt-PT" sz="2200" b="0" i="0" u="sng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http://www.paroquias.org/forum/read.php?7,29555</a:t>
            </a:r>
            <a:endParaRPr kumimoji="0" lang="pt-PT" sz="2200" b="0" i="0" u="sng" strike="noStrike" kern="120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6858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http://catequeseleiria.blogspot.com/p/documentos.html</a:t>
            </a:r>
          </a:p>
          <a:p>
            <a:pPr marL="342900" marR="0" lvl="0" indent="-342900" algn="l" defTabSz="6858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lang="pt-PT" sz="2200" b="1" cap="smal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Paróquias de Portugal</a:t>
            </a: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pt-PT" sz="2200" b="0" i="0" u="sng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http://www.paroquias.org/forum/list.php?7</a:t>
            </a:r>
            <a:endParaRPr kumimoji="0" lang="pt-PT" sz="2200" b="0" i="0" u="none" strike="noStrike" kern="120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6858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lang="pt-PT" sz="2200" b="1" cap="smal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Catequese.net</a:t>
            </a: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pt-PT" sz="2200" b="0" i="0" u="sng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https://www.catequese.net/</a:t>
            </a:r>
            <a:endParaRPr kumimoji="0" lang="pt-PT" sz="2200" b="0" i="0" u="none" strike="noStrike" kern="120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6858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pt-PT" sz="2200" b="0" i="0" u="sng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https://www.senhordosocorro.org/index.php?option=com_docman&amp;Itemid=390</a:t>
            </a:r>
            <a:endParaRPr kumimoji="0" lang="pt-PT" sz="2200" b="0" i="0" u="sng" strike="noStrike" kern="120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6858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lang="pt-PT" sz="2200" b="1" cap="smal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Brasil:</a:t>
            </a: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https://www.catequisar.com.br/</a:t>
            </a:r>
          </a:p>
          <a:p>
            <a:pPr marL="342900" marR="0" lvl="0" indent="-342900" algn="l" defTabSz="6858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endParaRPr kumimoji="0" lang="pt-PT" sz="2200" b="0" i="0" u="none" strike="noStrike" kern="120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076827F-A6D7-45F7-9306-748D0D2750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98182" y="-29731"/>
            <a:ext cx="2514138" cy="197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76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9D1B991-BCBB-47B8-9725-919B50094A25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63" y="219247"/>
            <a:ext cx="1319837" cy="1146156"/>
          </a:xfrm>
          <a:prstGeom prst="rect">
            <a:avLst/>
          </a:prstGeom>
        </p:spPr>
      </p:pic>
      <p:sp>
        <p:nvSpPr>
          <p:cNvPr id="5" name="Caixa de Texto 2">
            <a:extLst>
              <a:ext uri="{FF2B5EF4-FFF2-40B4-BE49-F238E27FC236}">
                <a16:creationId xmlns:a16="http://schemas.microsoft.com/office/drawing/2014/main" id="{C5680196-1E92-4E1E-A906-FF40C66D7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00455"/>
            <a:ext cx="2100470" cy="40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solidFill>
                  <a:srgbClr val="80000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DIOCESE DE VISEU</a:t>
            </a:r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 de texto 1">
            <a:extLst>
              <a:ext uri="{FF2B5EF4-FFF2-40B4-BE49-F238E27FC236}">
                <a16:creationId xmlns:a16="http://schemas.microsoft.com/office/drawing/2014/main" id="{5A6E0FEB-4D95-47D1-8B7B-D08EAE41B4A9}"/>
              </a:ext>
            </a:extLst>
          </p:cNvPr>
          <p:cNvSpPr txBox="1"/>
          <p:nvPr/>
        </p:nvSpPr>
        <p:spPr>
          <a:xfrm>
            <a:off x="1868136" y="854782"/>
            <a:ext cx="4338974" cy="4483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PT" sz="1200" b="1" cap="small" dirty="0">
                <a:solidFill>
                  <a:srgbClr val="699841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SDEC - Secretariado Diocesano da Educação Cristã</a:t>
            </a:r>
            <a:endParaRPr lang="pt-PT" sz="1600" dirty="0">
              <a:solidFill>
                <a:srgbClr val="6998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050" b="1" i="1" dirty="0">
                <a:solidFill>
                  <a:srgbClr val="699841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Departamento da Catequese da Infância e Adolescência</a:t>
            </a:r>
            <a:endParaRPr lang="pt-PT" sz="1600" dirty="0">
              <a:solidFill>
                <a:srgbClr val="6998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B7A006D0-EE95-45CF-89FC-01A9E1D8C86D}"/>
              </a:ext>
            </a:extLst>
          </p:cNvPr>
          <p:cNvCxnSpPr>
            <a:cxnSpLocks/>
          </p:cNvCxnSpPr>
          <p:nvPr/>
        </p:nvCxnSpPr>
        <p:spPr>
          <a:xfrm>
            <a:off x="1868136" y="854782"/>
            <a:ext cx="2634290" cy="0"/>
          </a:xfrm>
          <a:prstGeom prst="line">
            <a:avLst/>
          </a:prstGeom>
          <a:ln w="15875" cmpd="sng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9EF2D16A-0D7C-4E03-A674-B7BE6548417A}"/>
              </a:ext>
            </a:extLst>
          </p:cNvPr>
          <p:cNvSpPr txBox="1"/>
          <p:nvPr/>
        </p:nvSpPr>
        <p:spPr>
          <a:xfrm>
            <a:off x="984934" y="1540011"/>
            <a:ext cx="10438032" cy="4669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2400" b="1" cap="small" dirty="0">
                <a:solidFill>
                  <a:srgbClr val="1F3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Cânticos para a catequese</a:t>
            </a:r>
            <a:endParaRPr lang="pt-PT" sz="2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pt-PT" sz="2400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https://www.musicristo.pt/</a:t>
            </a:r>
            <a:endParaRPr lang="pt-PT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pt-PT" sz="2400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https://www.youtube.com/channel/UCm_z713ta-D9MHVs3DhX3dA</a:t>
            </a:r>
            <a:endParaRPr lang="pt-PT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pt-PT" sz="2400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http://vitaminac.sdpjleiria.com/blog-index/</a:t>
            </a:r>
            <a:endParaRPr lang="pt-PT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pt-PT" sz="2400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https://rezaravida.com/index.php/musicas-para-a-catequese/</a:t>
            </a:r>
            <a:endParaRPr lang="pt-PT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pt-PT" sz="2400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https://www.catequese.net/despertar-da-fe-/canticos/cd-despertar-da-fe:736</a:t>
            </a:r>
            <a:endParaRPr lang="pt-PT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pt-PT" sz="2400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https://www.a12.com/redacaoa12/musica/cantando-e-evangelizando-as-criancas</a:t>
            </a:r>
            <a:endParaRPr lang="pt-PT" sz="2400" dirty="0">
              <a:solidFill>
                <a:srgbClr val="0070C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3EBC060-DFDA-4C17-9742-C41FA308E1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8182" y="-29731"/>
            <a:ext cx="2514138" cy="197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606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</TotalTime>
  <Words>2019</Words>
  <Application>Microsoft Office PowerPoint</Application>
  <PresentationFormat>Ecrã Panorâmico</PresentationFormat>
  <Paragraphs>234</Paragraphs>
  <Slides>29</Slides>
  <Notes>0</Notes>
  <HiddenSlides>0</HiddenSlides>
  <MMClips>3</MMClips>
  <ScaleCrop>false</ScaleCrop>
  <HeadingPairs>
    <vt:vector size="6" baseType="variant">
      <vt:variant>
        <vt:lpstr>Tipos de letra usados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29</vt:i4>
      </vt:variant>
    </vt:vector>
  </HeadingPairs>
  <TitlesOfParts>
    <vt:vector size="39" baseType="lpstr">
      <vt:lpstr>Agency FB</vt:lpstr>
      <vt:lpstr>Arial</vt:lpstr>
      <vt:lpstr>Calibri</vt:lpstr>
      <vt:lpstr>I am Hueca</vt:lpstr>
      <vt:lpstr>Impact</vt:lpstr>
      <vt:lpstr>Trebuchet MS</vt:lpstr>
      <vt:lpstr>Tw Cen MT Condensed</vt:lpstr>
      <vt:lpstr>Wingdings</vt:lpstr>
      <vt:lpstr>Wingdings 3</vt:lpstr>
      <vt:lpstr>Faceta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Podes achar que não tens P'ra onde ir, nem que fazer Não sabes bem quem és aqui Neste mundo  tão grande e frio</vt:lpstr>
      <vt:lpstr>Mas há qualquer coisa em ti Que te faz querer,  querer ser alguém, Querer ser alguém...</vt:lpstr>
      <vt:lpstr>E a Vida  não vai parar, Vai como vento, Tens tudo a dar Não percas tempo Podes saber que vais chegar Onde Deus te levar</vt:lpstr>
      <vt:lpstr>Mas pode ser tão difícil, de acreditar Em Deus assim Será que Deus se vai lembrar... de me ajudar Será que sim?</vt:lpstr>
      <vt:lpstr>Mas há qualquer coisa  em mim Que me faz querer:  acreditar Acreditar!</vt:lpstr>
      <vt:lpstr>E a Vida  não vai parar, Vai como vento, Tens tudo a dar Não percas tempo Podes saber que vais chegar Onde Deus te levar</vt:lpstr>
      <vt:lpstr>E a Vida  não vai parar, Vai como vento, Tens tudo a dar Não percas tempo Podes saber que vais chegar Onde Deus te levar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CATEQUESE</dc:title>
  <dc:creator>Abel Dias</dc:creator>
  <cp:lastModifiedBy>Windows</cp:lastModifiedBy>
  <cp:revision>55</cp:revision>
  <dcterms:created xsi:type="dcterms:W3CDTF">2020-10-07T22:29:51Z</dcterms:created>
  <dcterms:modified xsi:type="dcterms:W3CDTF">2021-06-04T09:49:19Z</dcterms:modified>
</cp:coreProperties>
</file>